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0" r:id="rId7"/>
    <p:sldId id="261" r:id="rId8"/>
    <p:sldId id="263" r:id="rId9"/>
    <p:sldId id="264" r:id="rId10"/>
    <p:sldId id="265" r:id="rId11"/>
    <p:sldId id="271" r:id="rId12"/>
    <p:sldId id="266" r:id="rId13"/>
    <p:sldId id="267" r:id="rId14"/>
    <p:sldId id="272" r:id="rId15"/>
    <p:sldId id="273" r:id="rId16"/>
    <p:sldId id="268" r:id="rId17"/>
    <p:sldId id="284" r:id="rId18"/>
    <p:sldId id="285" r:id="rId19"/>
    <p:sldId id="269" r:id="rId20"/>
    <p:sldId id="270" r:id="rId21"/>
    <p:sldId id="274" r:id="rId22"/>
    <p:sldId id="275" r:id="rId23"/>
    <p:sldId id="276" r:id="rId24"/>
    <p:sldId id="277" r:id="rId25"/>
    <p:sldId id="278" r:id="rId26"/>
    <p:sldId id="286" r:id="rId27"/>
    <p:sldId id="279" r:id="rId28"/>
    <p:sldId id="281" r:id="rId29"/>
    <p:sldId id="280" r:id="rId30"/>
    <p:sldId id="282" r:id="rId31"/>
    <p:sldId id="283" r:id="rId32"/>
    <p:sldId id="287" r:id="rId33"/>
    <p:sldId id="288" r:id="rId34"/>
    <p:sldId id="289" r:id="rId35"/>
    <p:sldId id="290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362" autoAdjust="0"/>
    <p:restoredTop sz="85487" autoAdjust="0"/>
  </p:normalViewPr>
  <p:slideViewPr>
    <p:cSldViewPr snapToGrid="0">
      <p:cViewPr>
        <p:scale>
          <a:sx n="44" d="100"/>
          <a:sy n="44" d="100"/>
        </p:scale>
        <p:origin x="624" y="90"/>
      </p:cViewPr>
      <p:guideLst/>
    </p:cSldViewPr>
  </p:slideViewPr>
  <p:notesTextViewPr>
    <p:cViewPr>
      <p:scale>
        <a:sx n="20" d="100"/>
        <a:sy n="2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1/14/2026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1/14/2026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1/14/2026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1/14/2026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1/14/2026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1/14/2026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1/14/2026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5D569C-8474-B636-743B-79DCE2F0A1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6424" y="5135880"/>
            <a:ext cx="8791575" cy="990599"/>
          </a:xfrm>
        </p:spPr>
        <p:txBody>
          <a:bodyPr>
            <a:normAutofit/>
          </a:bodyPr>
          <a:lstStyle/>
          <a:p>
            <a:r>
              <a:rPr lang="fr-FR" sz="5400" dirty="0"/>
              <a:t>Le Tréteau Nu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3934FE4-6410-B6A9-CDE5-4C21E0CAFC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76424" y="4914900"/>
            <a:ext cx="10068833" cy="1747156"/>
          </a:xfrm>
        </p:spPr>
        <p:txBody>
          <a:bodyPr>
            <a:normAutofit/>
          </a:bodyPr>
          <a:lstStyle/>
          <a:p>
            <a:pPr algn="r"/>
            <a:r>
              <a:rPr lang="fr-FR" sz="3600" dirty="0"/>
              <a:t>Renouveau du théâtre </a:t>
            </a:r>
          </a:p>
          <a:p>
            <a:pPr algn="r"/>
            <a:r>
              <a:rPr lang="fr-FR" sz="3600" dirty="0"/>
              <a:t>au début du </a:t>
            </a:r>
            <a:r>
              <a:rPr lang="fr-FR" sz="3600" dirty="0" err="1"/>
              <a:t>Xx</a:t>
            </a:r>
            <a:r>
              <a:rPr lang="fr-FR" sz="1600" dirty="0" err="1"/>
              <a:t>e</a:t>
            </a:r>
            <a:r>
              <a:rPr lang="fr-FR" sz="1600" dirty="0"/>
              <a:t> </a:t>
            </a:r>
            <a:r>
              <a:rPr lang="fr-FR" sz="3600" dirty="0"/>
              <a:t>siècle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A057B45-0B92-712D-64C4-15BD5C55C1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95250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0473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7BCF76-FB44-A008-4A65-999DCE9D64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2D54AC-2D7A-E6C4-E9C0-80ED7195CC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6424" y="411481"/>
            <a:ext cx="8791575" cy="1531620"/>
          </a:xfrm>
        </p:spPr>
        <p:txBody>
          <a:bodyPr>
            <a:normAutofit fontScale="90000"/>
          </a:bodyPr>
          <a:lstStyle/>
          <a:p>
            <a:r>
              <a:rPr lang="fr-FR" sz="5400" dirty="0"/>
              <a:t>1920 2</a:t>
            </a:r>
            <a:r>
              <a:rPr lang="fr-FR" sz="5400" baseline="30000" dirty="0"/>
              <a:t>e</a:t>
            </a:r>
            <a:r>
              <a:rPr lang="fr-FR" sz="5400" dirty="0"/>
              <a:t> saison du vieux-colombier</a:t>
            </a:r>
          </a:p>
        </p:txBody>
      </p:sp>
      <p:sp>
        <p:nvSpPr>
          <p:cNvPr id="6" name="Sous-titre 2">
            <a:extLst>
              <a:ext uri="{FF2B5EF4-FFF2-40B4-BE49-F238E27FC236}">
                <a16:creationId xmlns:a16="http://schemas.microsoft.com/office/drawing/2014/main" id="{6A24D08B-C7FF-D439-074B-773FE973231B}"/>
              </a:ext>
            </a:extLst>
          </p:cNvPr>
          <p:cNvSpPr txBox="1">
            <a:spLocks/>
          </p:cNvSpPr>
          <p:nvPr/>
        </p:nvSpPr>
        <p:spPr>
          <a:xfrm>
            <a:off x="1876424" y="2392680"/>
            <a:ext cx="10068833" cy="42693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200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600" dirty="0"/>
              <a:t>Dullin licencié</a:t>
            </a:r>
          </a:p>
          <a:p>
            <a:r>
              <a:rPr lang="fr-FR" sz="3600" dirty="0"/>
              <a:t>Jouvet démissionne en 1922</a:t>
            </a:r>
          </a:p>
          <a:p>
            <a:r>
              <a:rPr lang="fr-FR" sz="3600" dirty="0"/>
              <a:t>1925 Copeau part en </a:t>
            </a:r>
          </a:p>
          <a:p>
            <a:r>
              <a:rPr lang="fr-FR" sz="3600" dirty="0"/>
              <a:t>Bourgogne avec Suzanne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A58E955-4597-B2FA-55E2-8E882CDFF0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409" y="1530900"/>
            <a:ext cx="3394760" cy="37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5409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D9FB2D-216A-365E-A406-F71C43AA2B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C4D44B-9D15-088B-5720-1667D69E18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6424" y="411481"/>
            <a:ext cx="8791575" cy="1531620"/>
          </a:xfrm>
        </p:spPr>
        <p:txBody>
          <a:bodyPr>
            <a:normAutofit fontScale="90000"/>
          </a:bodyPr>
          <a:lstStyle/>
          <a:p>
            <a:r>
              <a:rPr lang="fr-FR" sz="5400" dirty="0"/>
              <a:t>Dullin et Jouvet concurrents de copeau</a:t>
            </a:r>
          </a:p>
        </p:txBody>
      </p:sp>
      <p:sp>
        <p:nvSpPr>
          <p:cNvPr id="7" name="Sous-titre 2">
            <a:extLst>
              <a:ext uri="{FF2B5EF4-FFF2-40B4-BE49-F238E27FC236}">
                <a16:creationId xmlns:a16="http://schemas.microsoft.com/office/drawing/2014/main" id="{3F2E4D90-2F30-F432-47BC-F29A0ADFC7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76424" y="4914900"/>
            <a:ext cx="10068833" cy="1747156"/>
          </a:xfrm>
        </p:spPr>
        <p:txBody>
          <a:bodyPr>
            <a:normAutofit/>
          </a:bodyPr>
          <a:lstStyle/>
          <a:p>
            <a:pPr algn="r"/>
            <a:r>
              <a:rPr lang="fr-FR" sz="3600" dirty="0"/>
              <a:t>« </a:t>
            </a:r>
          </a:p>
        </p:txBody>
      </p:sp>
      <p:sp>
        <p:nvSpPr>
          <p:cNvPr id="6" name="Sous-titre 2">
            <a:extLst>
              <a:ext uri="{FF2B5EF4-FFF2-40B4-BE49-F238E27FC236}">
                <a16:creationId xmlns:a16="http://schemas.microsoft.com/office/drawing/2014/main" id="{44CD5BC2-F0E2-2C9E-0370-E97D1439D43A}"/>
              </a:ext>
            </a:extLst>
          </p:cNvPr>
          <p:cNvSpPr txBox="1">
            <a:spLocks/>
          </p:cNvSpPr>
          <p:nvPr/>
        </p:nvSpPr>
        <p:spPr>
          <a:xfrm>
            <a:off x="1402080" y="2392680"/>
            <a:ext cx="10543178" cy="42693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200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600" dirty="0"/>
              <a:t>Dullin crée le Théâtre</a:t>
            </a:r>
          </a:p>
          <a:p>
            <a:r>
              <a:rPr lang="fr-FR" sz="3600" dirty="0"/>
              <a:t> de l’Atelier</a:t>
            </a:r>
          </a:p>
          <a:p>
            <a:r>
              <a:rPr lang="fr-FR" sz="3600" dirty="0"/>
              <a:t>Jouvet crée </a:t>
            </a:r>
            <a:r>
              <a:rPr lang="fr-FR" sz="3600" i="1" dirty="0"/>
              <a:t>Knock</a:t>
            </a:r>
            <a:r>
              <a:rPr lang="fr-FR" sz="3600" dirty="0"/>
              <a:t> </a:t>
            </a:r>
          </a:p>
          <a:p>
            <a:r>
              <a:rPr lang="fr-FR" sz="3600" dirty="0"/>
              <a:t>à la comédie </a:t>
            </a:r>
          </a:p>
          <a:p>
            <a:r>
              <a:rPr lang="fr-FR" sz="3600" dirty="0"/>
              <a:t>des </a:t>
            </a:r>
            <a:r>
              <a:rPr lang="fr-FR" sz="3600" dirty="0" err="1"/>
              <a:t>Champs-elyséees</a:t>
            </a:r>
            <a:endParaRPr lang="fr-FR" sz="36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6ECC7BA-5903-7FBD-8883-039A72C145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1280" y="2034000"/>
            <a:ext cx="5590720" cy="48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9969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0C7736-4DCA-B25F-1ACF-554D3F9452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C8ACEE-C257-3ADA-DD57-4DD53DE7F2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6424" y="411481"/>
            <a:ext cx="8791575" cy="1531620"/>
          </a:xfrm>
        </p:spPr>
        <p:txBody>
          <a:bodyPr>
            <a:normAutofit/>
          </a:bodyPr>
          <a:lstStyle/>
          <a:p>
            <a:r>
              <a:rPr lang="fr-FR" sz="5400" dirty="0"/>
              <a:t>Le Cartel des quatre</a:t>
            </a:r>
          </a:p>
        </p:txBody>
      </p:sp>
      <p:sp>
        <p:nvSpPr>
          <p:cNvPr id="6" name="Sous-titre 2">
            <a:extLst>
              <a:ext uri="{FF2B5EF4-FFF2-40B4-BE49-F238E27FC236}">
                <a16:creationId xmlns:a16="http://schemas.microsoft.com/office/drawing/2014/main" id="{D6E7C836-7921-CCD6-3DCF-ADD7F6530E9E}"/>
              </a:ext>
            </a:extLst>
          </p:cNvPr>
          <p:cNvSpPr txBox="1">
            <a:spLocks/>
          </p:cNvSpPr>
          <p:nvPr/>
        </p:nvSpPr>
        <p:spPr>
          <a:xfrm>
            <a:off x="1876424" y="2392680"/>
            <a:ext cx="10068833" cy="42693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200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600" dirty="0"/>
              <a:t>1927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255467C-123A-D5DE-8E1B-7A30C2ED8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3376" y="2333624"/>
            <a:ext cx="5623169" cy="3672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BB8B2D8-7488-9D2C-F849-48C4E645C7F6}"/>
              </a:ext>
            </a:extLst>
          </p:cNvPr>
          <p:cNvSpPr txBox="1"/>
          <p:nvPr/>
        </p:nvSpPr>
        <p:spPr>
          <a:xfrm>
            <a:off x="1876424" y="3429000"/>
            <a:ext cx="24461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De gauche à droite:</a:t>
            </a:r>
          </a:p>
          <a:p>
            <a:r>
              <a:rPr lang="fr-FR" dirty="0"/>
              <a:t>Charles Dullin</a:t>
            </a:r>
          </a:p>
          <a:p>
            <a:r>
              <a:rPr lang="fr-FR" dirty="0"/>
              <a:t>Georges </a:t>
            </a:r>
            <a:r>
              <a:rPr lang="fr-FR" dirty="0" err="1"/>
              <a:t>Pitoeff</a:t>
            </a:r>
            <a:r>
              <a:rPr lang="fr-FR" dirty="0"/>
              <a:t>, </a:t>
            </a:r>
          </a:p>
          <a:p>
            <a:r>
              <a:rPr lang="fr-FR" dirty="0"/>
              <a:t>Gaston Baty, </a:t>
            </a:r>
          </a:p>
          <a:p>
            <a:r>
              <a:rPr lang="fr-FR" dirty="0"/>
              <a:t>Louis Jouvet</a:t>
            </a:r>
          </a:p>
        </p:txBody>
      </p:sp>
    </p:spTree>
    <p:extLst>
      <p:ext uri="{BB962C8B-B14F-4D97-AF65-F5344CB8AC3E}">
        <p14:creationId xmlns:p14="http://schemas.microsoft.com/office/powerpoint/2010/main" val="28935443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E94850-0334-D85A-D4B0-922C3F5282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D37F87-1297-7AFD-BA59-84362CE2D8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6424" y="411481"/>
            <a:ext cx="8791575" cy="1531620"/>
          </a:xfrm>
        </p:spPr>
        <p:txBody>
          <a:bodyPr>
            <a:normAutofit/>
          </a:bodyPr>
          <a:lstStyle/>
          <a:p>
            <a:r>
              <a:rPr lang="fr-FR" sz="5400" dirty="0"/>
              <a:t>Charles Dullin </a:t>
            </a:r>
            <a:r>
              <a:rPr lang="fr-FR" sz="4400" dirty="0"/>
              <a:t>(1885-1949)</a:t>
            </a:r>
          </a:p>
        </p:txBody>
      </p:sp>
      <p:sp>
        <p:nvSpPr>
          <p:cNvPr id="6" name="Sous-titre 2">
            <a:extLst>
              <a:ext uri="{FF2B5EF4-FFF2-40B4-BE49-F238E27FC236}">
                <a16:creationId xmlns:a16="http://schemas.microsoft.com/office/drawing/2014/main" id="{08827A12-D1BF-61CA-0901-52A9936DF42B}"/>
              </a:ext>
            </a:extLst>
          </p:cNvPr>
          <p:cNvSpPr txBox="1">
            <a:spLocks/>
          </p:cNvSpPr>
          <p:nvPr/>
        </p:nvSpPr>
        <p:spPr>
          <a:xfrm>
            <a:off x="1876424" y="2392680"/>
            <a:ext cx="10068833" cy="42693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200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360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570B419-0FBD-D0B5-6D07-1B129A56EC8F}"/>
              </a:ext>
            </a:extLst>
          </p:cNvPr>
          <p:cNvSpPr txBox="1"/>
          <p:nvPr/>
        </p:nvSpPr>
        <p:spPr>
          <a:xfrm>
            <a:off x="1876424" y="3429000"/>
            <a:ext cx="24461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De gauche à droite:</a:t>
            </a:r>
          </a:p>
          <a:p>
            <a:r>
              <a:rPr lang="fr-FR" dirty="0"/>
              <a:t>Charles Dullin</a:t>
            </a:r>
          </a:p>
          <a:p>
            <a:r>
              <a:rPr lang="fr-FR" dirty="0"/>
              <a:t>Georges </a:t>
            </a:r>
            <a:r>
              <a:rPr lang="fr-FR" dirty="0" err="1"/>
              <a:t>Pitoeff</a:t>
            </a:r>
            <a:r>
              <a:rPr lang="fr-FR" dirty="0"/>
              <a:t>, </a:t>
            </a:r>
          </a:p>
          <a:p>
            <a:r>
              <a:rPr lang="fr-FR" dirty="0"/>
              <a:t>Gaston Baty, </a:t>
            </a:r>
          </a:p>
          <a:p>
            <a:r>
              <a:rPr lang="fr-FR" dirty="0"/>
              <a:t>Louis Jouvet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1E3E0D0-29AD-75C3-F468-FE0C7FD1FE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2628" y="1943101"/>
            <a:ext cx="2760000" cy="3312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E9DC4E0-4050-9A3C-7170-3BDBBB69E1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67664"/>
            <a:ext cx="7200000" cy="3600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B7155BF-5EE4-4998-6211-B060ABC27975}"/>
              </a:ext>
            </a:extLst>
          </p:cNvPr>
          <p:cNvSpPr txBox="1"/>
          <p:nvPr/>
        </p:nvSpPr>
        <p:spPr>
          <a:xfrm>
            <a:off x="3037176" y="6077187"/>
            <a:ext cx="38000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Volpone, l’un de ses rôles phares</a:t>
            </a:r>
          </a:p>
        </p:txBody>
      </p:sp>
    </p:spTree>
    <p:extLst>
      <p:ext uri="{BB962C8B-B14F-4D97-AF65-F5344CB8AC3E}">
        <p14:creationId xmlns:p14="http://schemas.microsoft.com/office/powerpoint/2010/main" val="28795384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F95563-1919-4CB5-0DC2-92865CDE8F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50C28A-FA57-7450-D071-ADBB3CAE1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6424" y="411481"/>
            <a:ext cx="8791575" cy="863624"/>
          </a:xfrm>
        </p:spPr>
        <p:txBody>
          <a:bodyPr>
            <a:normAutofit/>
          </a:bodyPr>
          <a:lstStyle/>
          <a:p>
            <a:r>
              <a:rPr lang="fr-FR" sz="5400" dirty="0"/>
              <a:t>SES élèves</a:t>
            </a:r>
            <a:endParaRPr lang="fr-FR" sz="4400" dirty="0"/>
          </a:p>
        </p:txBody>
      </p:sp>
      <p:sp>
        <p:nvSpPr>
          <p:cNvPr id="6" name="Sous-titre 2">
            <a:extLst>
              <a:ext uri="{FF2B5EF4-FFF2-40B4-BE49-F238E27FC236}">
                <a16:creationId xmlns:a16="http://schemas.microsoft.com/office/drawing/2014/main" id="{DE8BB853-C9CD-15DA-BEDD-D3A224D07526}"/>
              </a:ext>
            </a:extLst>
          </p:cNvPr>
          <p:cNvSpPr txBox="1">
            <a:spLocks/>
          </p:cNvSpPr>
          <p:nvPr/>
        </p:nvSpPr>
        <p:spPr>
          <a:xfrm>
            <a:off x="1876424" y="2392680"/>
            <a:ext cx="10068833" cy="42693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200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36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05F4D36-8B9F-3EB2-DB38-6BDBF681F8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0593" y="0"/>
            <a:ext cx="4271407" cy="59040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E2EA7DA-015A-C8ED-A417-508BB055D163}"/>
              </a:ext>
            </a:extLst>
          </p:cNvPr>
          <p:cNvSpPr txBox="1"/>
          <p:nvPr/>
        </p:nvSpPr>
        <p:spPr>
          <a:xfrm>
            <a:off x="8191500" y="6115050"/>
            <a:ext cx="3086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Antonin Artaud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5E7F20F-5211-1461-6A68-67A5B36F49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5436" y="1075050"/>
            <a:ext cx="3228750" cy="5040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D86387F-9BAA-8AAA-1E56-305290D0A8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9053" y="1800886"/>
            <a:ext cx="2013779" cy="25920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03E2D653-93E4-67A2-995C-92E5D93FDA4A}"/>
              </a:ext>
            </a:extLst>
          </p:cNvPr>
          <p:cNvSpPr txBox="1"/>
          <p:nvPr/>
        </p:nvSpPr>
        <p:spPr>
          <a:xfrm>
            <a:off x="5638800" y="4648200"/>
            <a:ext cx="1689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Marcel </a:t>
            </a:r>
            <a:r>
              <a:rPr lang="fr-FR" dirty="0" err="1"/>
              <a:t>Herrand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645013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4D9353-AA52-41B4-C76F-B633040811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872B0D-7456-5F6C-27CE-97E08DC544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6424" y="411481"/>
            <a:ext cx="8791575" cy="863624"/>
          </a:xfrm>
        </p:spPr>
        <p:txBody>
          <a:bodyPr>
            <a:normAutofit/>
          </a:bodyPr>
          <a:lstStyle/>
          <a:p>
            <a:r>
              <a:rPr lang="fr-FR" sz="5400" dirty="0"/>
              <a:t>SES élèves</a:t>
            </a:r>
            <a:endParaRPr lang="fr-FR" sz="4400" dirty="0"/>
          </a:p>
        </p:txBody>
      </p:sp>
      <p:sp>
        <p:nvSpPr>
          <p:cNvPr id="6" name="Sous-titre 2">
            <a:extLst>
              <a:ext uri="{FF2B5EF4-FFF2-40B4-BE49-F238E27FC236}">
                <a16:creationId xmlns:a16="http://schemas.microsoft.com/office/drawing/2014/main" id="{5AA3654B-2748-17AE-5AD8-CB0A45EDA6FA}"/>
              </a:ext>
            </a:extLst>
          </p:cNvPr>
          <p:cNvSpPr txBox="1">
            <a:spLocks/>
          </p:cNvSpPr>
          <p:nvPr/>
        </p:nvSpPr>
        <p:spPr>
          <a:xfrm>
            <a:off x="1876424" y="2392680"/>
            <a:ext cx="10068833" cy="42693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200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36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C556C0B-216A-C00C-2E22-3B490DAABCF4}"/>
              </a:ext>
            </a:extLst>
          </p:cNvPr>
          <p:cNvSpPr txBox="1"/>
          <p:nvPr/>
        </p:nvSpPr>
        <p:spPr>
          <a:xfrm>
            <a:off x="8191500" y="6115050"/>
            <a:ext cx="3086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Antonin Artaud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08F13A6-3B28-990B-61DD-64EC1B1B44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3576" y="1310640"/>
            <a:ext cx="2517648" cy="423672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C88A094-9B64-5A50-00DD-7CBACDF60B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2211" y="1479368"/>
            <a:ext cx="3810000" cy="30480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A7A4A911-1F57-840B-91B5-0AEE60BB49B6}"/>
              </a:ext>
            </a:extLst>
          </p:cNvPr>
          <p:cNvSpPr txBox="1"/>
          <p:nvPr/>
        </p:nvSpPr>
        <p:spPr>
          <a:xfrm>
            <a:off x="6910840" y="4699000"/>
            <a:ext cx="2906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Jean Marais</a:t>
            </a:r>
          </a:p>
        </p:txBody>
      </p:sp>
    </p:spTree>
    <p:extLst>
      <p:ext uri="{BB962C8B-B14F-4D97-AF65-F5344CB8AC3E}">
        <p14:creationId xmlns:p14="http://schemas.microsoft.com/office/powerpoint/2010/main" val="38743613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12E0FF-1590-522B-B2F1-2ACD506DAD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E76553-D43D-E1F2-BC31-05056E0F3D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6424" y="411481"/>
            <a:ext cx="8791575" cy="1154519"/>
          </a:xfrm>
        </p:spPr>
        <p:txBody>
          <a:bodyPr>
            <a:normAutofit/>
          </a:bodyPr>
          <a:lstStyle/>
          <a:p>
            <a:r>
              <a:rPr lang="fr-FR" sz="5400" dirty="0"/>
              <a:t>Georges </a:t>
            </a:r>
            <a:r>
              <a:rPr lang="fr-FR" sz="5400" dirty="0" err="1"/>
              <a:t>Pitoeff</a:t>
            </a:r>
            <a:r>
              <a:rPr lang="fr-FR" sz="5400" dirty="0"/>
              <a:t> </a:t>
            </a:r>
            <a:r>
              <a:rPr lang="fr-FR" sz="4400" dirty="0"/>
              <a:t>(1884-1939)</a:t>
            </a:r>
          </a:p>
        </p:txBody>
      </p:sp>
      <p:sp>
        <p:nvSpPr>
          <p:cNvPr id="6" name="Sous-titre 2">
            <a:extLst>
              <a:ext uri="{FF2B5EF4-FFF2-40B4-BE49-F238E27FC236}">
                <a16:creationId xmlns:a16="http://schemas.microsoft.com/office/drawing/2014/main" id="{A504A089-E8FF-DEF7-FDE9-0D2B5FC18AAE}"/>
              </a:ext>
            </a:extLst>
          </p:cNvPr>
          <p:cNvSpPr txBox="1">
            <a:spLocks/>
          </p:cNvSpPr>
          <p:nvPr/>
        </p:nvSpPr>
        <p:spPr>
          <a:xfrm>
            <a:off x="1876424" y="2392680"/>
            <a:ext cx="10068833" cy="42693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200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360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CF2BC13-CA55-735C-5F7D-450802B979F8}"/>
              </a:ext>
            </a:extLst>
          </p:cNvPr>
          <p:cNvSpPr txBox="1"/>
          <p:nvPr/>
        </p:nvSpPr>
        <p:spPr>
          <a:xfrm>
            <a:off x="6480499" y="1844174"/>
            <a:ext cx="2642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Avec sa femme Ludmilla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CD7E01B-A54F-5A1C-EA97-96BCBEF88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2819" y="1665000"/>
            <a:ext cx="2522815" cy="3528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6278FAA-6707-F4D6-A93B-227FBD4468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5554" y="1521664"/>
            <a:ext cx="3975615" cy="5292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95DA085-92D6-17C0-1EE9-BC186A35F6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9519" y="2929468"/>
            <a:ext cx="2644125" cy="39600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B3F8B818-5A71-DB13-9F0A-47779D02AD50}"/>
              </a:ext>
            </a:extLst>
          </p:cNvPr>
          <p:cNvSpPr txBox="1"/>
          <p:nvPr/>
        </p:nvSpPr>
        <p:spPr>
          <a:xfrm>
            <a:off x="9123489" y="6324600"/>
            <a:ext cx="2138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Stanislavski</a:t>
            </a:r>
          </a:p>
        </p:txBody>
      </p:sp>
    </p:spTree>
    <p:extLst>
      <p:ext uri="{BB962C8B-B14F-4D97-AF65-F5344CB8AC3E}">
        <p14:creationId xmlns:p14="http://schemas.microsoft.com/office/powerpoint/2010/main" val="23284158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12A39-8770-CD45-5499-DE3F2DF7A3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32F7DA-4C8E-918C-353D-017321C52F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6424" y="411482"/>
            <a:ext cx="8791575" cy="939234"/>
          </a:xfrm>
        </p:spPr>
        <p:txBody>
          <a:bodyPr>
            <a:normAutofit/>
          </a:bodyPr>
          <a:lstStyle/>
          <a:p>
            <a:r>
              <a:rPr lang="fr-FR" sz="5400" dirty="0"/>
              <a:t>Fait Découvrir Pirandello</a:t>
            </a:r>
            <a:endParaRPr lang="fr-FR" sz="4400" dirty="0"/>
          </a:p>
        </p:txBody>
      </p:sp>
      <p:sp>
        <p:nvSpPr>
          <p:cNvPr id="6" name="Sous-titre 2">
            <a:extLst>
              <a:ext uri="{FF2B5EF4-FFF2-40B4-BE49-F238E27FC236}">
                <a16:creationId xmlns:a16="http://schemas.microsoft.com/office/drawing/2014/main" id="{31E89A5B-BE3F-8252-F5D3-E902DC20E170}"/>
              </a:ext>
            </a:extLst>
          </p:cNvPr>
          <p:cNvSpPr txBox="1">
            <a:spLocks/>
          </p:cNvSpPr>
          <p:nvPr/>
        </p:nvSpPr>
        <p:spPr>
          <a:xfrm>
            <a:off x="1876424" y="2392680"/>
            <a:ext cx="10068833" cy="42693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200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360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A0F4BD6-2933-0E88-F0C2-D87BE269DA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920" y="1706880"/>
            <a:ext cx="4023360" cy="423672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360F4EC-CDD3-B25D-7A8F-3A3A1D9C7C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" y="1422840"/>
            <a:ext cx="7096320" cy="453600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4AF872C4-489C-6A5A-8DFB-D30155FEEB87}"/>
              </a:ext>
            </a:extLst>
          </p:cNvPr>
          <p:cNvSpPr txBox="1"/>
          <p:nvPr/>
        </p:nvSpPr>
        <p:spPr>
          <a:xfrm>
            <a:off x="2355530" y="5943600"/>
            <a:ext cx="4197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1923 Six personnages en quête d’auteur.</a:t>
            </a:r>
          </a:p>
          <a:p>
            <a:r>
              <a:rPr lang="fr-FR" dirty="0"/>
              <a:t>Au centre: Michel Simon</a:t>
            </a:r>
          </a:p>
        </p:txBody>
      </p:sp>
    </p:spTree>
    <p:extLst>
      <p:ext uri="{BB962C8B-B14F-4D97-AF65-F5344CB8AC3E}">
        <p14:creationId xmlns:p14="http://schemas.microsoft.com/office/powerpoint/2010/main" val="7929570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0C6BEF-3C27-1667-FB76-410C0A2D4E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35E816-0FB5-4904-4119-E6659499ED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6424" y="411481"/>
            <a:ext cx="8791575" cy="1535851"/>
          </a:xfrm>
        </p:spPr>
        <p:txBody>
          <a:bodyPr>
            <a:normAutofit fontScale="90000"/>
          </a:bodyPr>
          <a:lstStyle/>
          <a:p>
            <a:r>
              <a:rPr lang="fr-FR" sz="5400" dirty="0"/>
              <a:t>Ludmilla, </a:t>
            </a:r>
            <a:br>
              <a:rPr lang="fr-FR" sz="5400" dirty="0"/>
            </a:br>
            <a:r>
              <a:rPr lang="fr-FR" sz="5400" dirty="0"/>
              <a:t>actrice sublime</a:t>
            </a:r>
            <a:endParaRPr lang="fr-FR" sz="4400" dirty="0"/>
          </a:p>
        </p:txBody>
      </p:sp>
      <p:sp>
        <p:nvSpPr>
          <p:cNvPr id="6" name="Sous-titre 2">
            <a:extLst>
              <a:ext uri="{FF2B5EF4-FFF2-40B4-BE49-F238E27FC236}">
                <a16:creationId xmlns:a16="http://schemas.microsoft.com/office/drawing/2014/main" id="{90D48966-1172-F6C3-AE59-C219625D40E3}"/>
              </a:ext>
            </a:extLst>
          </p:cNvPr>
          <p:cNvSpPr txBox="1">
            <a:spLocks/>
          </p:cNvSpPr>
          <p:nvPr/>
        </p:nvSpPr>
        <p:spPr>
          <a:xfrm>
            <a:off x="1876424" y="2392680"/>
            <a:ext cx="10068833" cy="42693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200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3600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B8783EF-B93C-0276-9D47-7A8D9127F7AC}"/>
              </a:ext>
            </a:extLst>
          </p:cNvPr>
          <p:cNvSpPr txBox="1"/>
          <p:nvPr/>
        </p:nvSpPr>
        <p:spPr>
          <a:xfrm>
            <a:off x="6942667" y="6015725"/>
            <a:ext cx="2067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Dans Sainte Jeanne</a:t>
            </a:r>
          </a:p>
          <a:p>
            <a:r>
              <a:rPr lang="fr-FR" dirty="0"/>
              <a:t> de Bernard Shaw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BA1ABBA-1063-E412-7179-5C3F14D2EB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3367" y="-59267"/>
            <a:ext cx="3348633" cy="6858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9DD83EE-556B-94B0-74DB-71D3CF9BDD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3739" y="1947332"/>
            <a:ext cx="4797101" cy="3816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9614AD63-DA2D-6142-4DD3-537624ADB970}"/>
              </a:ext>
            </a:extLst>
          </p:cNvPr>
          <p:cNvSpPr txBox="1"/>
          <p:nvPr/>
        </p:nvSpPr>
        <p:spPr>
          <a:xfrm>
            <a:off x="2794000" y="5760898"/>
            <a:ext cx="3081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Dans Hamlet </a:t>
            </a:r>
          </a:p>
          <a:p>
            <a:r>
              <a:rPr lang="fr-FR" dirty="0"/>
              <a:t>avec Georges </a:t>
            </a:r>
            <a:r>
              <a:rPr lang="fr-FR" dirty="0" err="1"/>
              <a:t>Pitoeff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796923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223D63-793E-C126-6930-9C4E81EF9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3CDBE3-4754-630F-7FF7-8EEAE22429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6424" y="411481"/>
            <a:ext cx="8791575" cy="1154519"/>
          </a:xfrm>
        </p:spPr>
        <p:txBody>
          <a:bodyPr>
            <a:normAutofit/>
          </a:bodyPr>
          <a:lstStyle/>
          <a:p>
            <a:r>
              <a:rPr lang="fr-FR" sz="5400" dirty="0" err="1"/>
              <a:t>GAston</a:t>
            </a:r>
            <a:r>
              <a:rPr lang="fr-FR" sz="5400" dirty="0"/>
              <a:t> </a:t>
            </a:r>
            <a:r>
              <a:rPr lang="fr-FR" sz="5400" dirty="0" err="1"/>
              <a:t>baty</a:t>
            </a:r>
            <a:r>
              <a:rPr lang="fr-FR" sz="5400" dirty="0"/>
              <a:t> </a:t>
            </a:r>
            <a:r>
              <a:rPr lang="fr-FR" sz="4400" dirty="0"/>
              <a:t>(1885-1952)</a:t>
            </a:r>
          </a:p>
        </p:txBody>
      </p:sp>
      <p:sp>
        <p:nvSpPr>
          <p:cNvPr id="6" name="Sous-titre 2">
            <a:extLst>
              <a:ext uri="{FF2B5EF4-FFF2-40B4-BE49-F238E27FC236}">
                <a16:creationId xmlns:a16="http://schemas.microsoft.com/office/drawing/2014/main" id="{79CF2F28-CC25-9D87-E786-C2CC5CEF66D0}"/>
              </a:ext>
            </a:extLst>
          </p:cNvPr>
          <p:cNvSpPr txBox="1">
            <a:spLocks/>
          </p:cNvSpPr>
          <p:nvPr/>
        </p:nvSpPr>
        <p:spPr>
          <a:xfrm>
            <a:off x="1876424" y="2392680"/>
            <a:ext cx="10068833" cy="42693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200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36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6079B82-A999-0552-8240-A9FA2A97A7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2009" y="45000"/>
            <a:ext cx="2650800" cy="3384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5570098-B503-EEF9-084C-A04BBB4F60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435" y="1789680"/>
            <a:ext cx="2874829" cy="2952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D3250A2-AA46-34F2-0931-B0219708C0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3109" y="1566000"/>
            <a:ext cx="3888900" cy="53640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AB3811C-33C1-0518-C342-B42C5E573528}"/>
              </a:ext>
            </a:extLst>
          </p:cNvPr>
          <p:cNvSpPr txBox="1"/>
          <p:nvPr/>
        </p:nvSpPr>
        <p:spPr>
          <a:xfrm>
            <a:off x="9482009" y="5926667"/>
            <a:ext cx="2100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La Baraque </a:t>
            </a:r>
          </a:p>
          <a:p>
            <a:r>
              <a:rPr lang="fr-FR" dirty="0"/>
              <a:t>de la Chimère</a:t>
            </a:r>
          </a:p>
        </p:txBody>
      </p:sp>
    </p:spTree>
    <p:extLst>
      <p:ext uri="{BB962C8B-B14F-4D97-AF65-F5344CB8AC3E}">
        <p14:creationId xmlns:p14="http://schemas.microsoft.com/office/powerpoint/2010/main" val="7478327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318FD2-5A45-F852-0470-15E116071D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67609B-DB36-7693-11F1-4608FE1AB5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6424" y="411481"/>
            <a:ext cx="8791575" cy="1531620"/>
          </a:xfrm>
        </p:spPr>
        <p:txBody>
          <a:bodyPr>
            <a:normAutofit/>
          </a:bodyPr>
          <a:lstStyle/>
          <a:p>
            <a:r>
              <a:rPr lang="fr-FR" sz="5400" dirty="0"/>
              <a:t>Les précurseurs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1163FD3-844D-2121-EE47-15A3EFC7D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749" y="0"/>
            <a:ext cx="3238500" cy="29718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6C1A554-D8B8-342E-8C20-C268B1D904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7172" y="2116138"/>
            <a:ext cx="2825496" cy="423672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D607A54-F480-0E98-679A-A79FD1BD50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2668" y="2317082"/>
            <a:ext cx="4404053" cy="334800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146BD8F0-F9FB-4494-DBB6-2FFE9FD673D7}"/>
              </a:ext>
            </a:extLst>
          </p:cNvPr>
          <p:cNvSpPr txBox="1"/>
          <p:nvPr/>
        </p:nvSpPr>
        <p:spPr>
          <a:xfrm>
            <a:off x="9048749" y="3154680"/>
            <a:ext cx="3143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André Antoine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A7ACCF6-3E05-C22C-388C-A7E678F5BF5F}"/>
              </a:ext>
            </a:extLst>
          </p:cNvPr>
          <p:cNvSpPr txBox="1"/>
          <p:nvPr/>
        </p:nvSpPr>
        <p:spPr>
          <a:xfrm>
            <a:off x="4846320" y="5775960"/>
            <a:ext cx="3566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Lugné-Poe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B354BB0-4558-152E-F461-82CB52FBBB36}"/>
              </a:ext>
            </a:extLst>
          </p:cNvPr>
          <p:cNvSpPr txBox="1"/>
          <p:nvPr/>
        </p:nvSpPr>
        <p:spPr>
          <a:xfrm>
            <a:off x="2255520" y="6352858"/>
            <a:ext cx="2179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Firmin Gémier</a:t>
            </a:r>
          </a:p>
        </p:txBody>
      </p:sp>
    </p:spTree>
    <p:extLst>
      <p:ext uri="{BB962C8B-B14F-4D97-AF65-F5344CB8AC3E}">
        <p14:creationId xmlns:p14="http://schemas.microsoft.com/office/powerpoint/2010/main" val="23879956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698C45-591B-E0E2-E777-0D0B1567F0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84B0C2-37F0-9FDE-8C81-AE42529B5A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6424" y="411481"/>
            <a:ext cx="8791575" cy="1666701"/>
          </a:xfrm>
        </p:spPr>
        <p:txBody>
          <a:bodyPr>
            <a:normAutofit/>
          </a:bodyPr>
          <a:lstStyle/>
          <a:p>
            <a:r>
              <a:rPr lang="fr-FR" sz="5400" dirty="0"/>
              <a:t>Louis Jouvet</a:t>
            </a:r>
            <a:br>
              <a:rPr lang="fr-FR" sz="5400" dirty="0"/>
            </a:br>
            <a:r>
              <a:rPr lang="fr-FR" sz="5400" dirty="0"/>
              <a:t> </a:t>
            </a:r>
            <a:r>
              <a:rPr lang="fr-FR" sz="4400" dirty="0"/>
              <a:t>(1884-1939)</a:t>
            </a:r>
          </a:p>
        </p:txBody>
      </p:sp>
      <p:sp>
        <p:nvSpPr>
          <p:cNvPr id="6" name="Sous-titre 2">
            <a:extLst>
              <a:ext uri="{FF2B5EF4-FFF2-40B4-BE49-F238E27FC236}">
                <a16:creationId xmlns:a16="http://schemas.microsoft.com/office/drawing/2014/main" id="{EFFEB5EE-390C-3670-AA94-894BF202148D}"/>
              </a:ext>
            </a:extLst>
          </p:cNvPr>
          <p:cNvSpPr txBox="1">
            <a:spLocks/>
          </p:cNvSpPr>
          <p:nvPr/>
        </p:nvSpPr>
        <p:spPr>
          <a:xfrm>
            <a:off x="1876424" y="2392680"/>
            <a:ext cx="10068833" cy="42693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200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36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1EE4F24-134E-A99F-C8A7-78F9A20B9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1832" y="255269"/>
            <a:ext cx="4543425" cy="619125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6042E3B-97AD-181A-B5D6-167634ABEC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0278" y="2582055"/>
            <a:ext cx="4457700" cy="326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7623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10F0C0-527F-BCD5-95AC-02674ED36A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39E5A7-620D-5725-0343-FF3902EDC2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6424" y="411481"/>
            <a:ext cx="8791575" cy="1666701"/>
          </a:xfrm>
        </p:spPr>
        <p:txBody>
          <a:bodyPr>
            <a:normAutofit/>
          </a:bodyPr>
          <a:lstStyle/>
          <a:p>
            <a:r>
              <a:rPr lang="fr-FR" sz="5400" dirty="0"/>
              <a:t>GIRAUDOUX</a:t>
            </a:r>
            <a:br>
              <a:rPr lang="fr-FR" sz="5400" dirty="0"/>
            </a:br>
            <a:r>
              <a:rPr lang="fr-FR" sz="5400" dirty="0"/>
              <a:t> </a:t>
            </a:r>
            <a:r>
              <a:rPr lang="fr-FR" sz="4400" dirty="0"/>
              <a:t>L’auteur frère</a:t>
            </a:r>
          </a:p>
        </p:txBody>
      </p:sp>
      <p:sp>
        <p:nvSpPr>
          <p:cNvPr id="6" name="Sous-titre 2">
            <a:extLst>
              <a:ext uri="{FF2B5EF4-FFF2-40B4-BE49-F238E27FC236}">
                <a16:creationId xmlns:a16="http://schemas.microsoft.com/office/drawing/2014/main" id="{E9A15AB1-E3BE-BE4A-7CEB-B8D936FD1BD5}"/>
              </a:ext>
            </a:extLst>
          </p:cNvPr>
          <p:cNvSpPr txBox="1">
            <a:spLocks/>
          </p:cNvSpPr>
          <p:nvPr/>
        </p:nvSpPr>
        <p:spPr>
          <a:xfrm>
            <a:off x="1876424" y="2392680"/>
            <a:ext cx="10068833" cy="42693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200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36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17CEC18-ACFF-D73C-0246-DE0ED3400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3040" y="0"/>
            <a:ext cx="5778960" cy="68580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B2DB5FDA-F2E1-943D-FB08-290CF400EB1F}"/>
              </a:ext>
            </a:extLst>
          </p:cNvPr>
          <p:cNvSpPr txBox="1"/>
          <p:nvPr/>
        </p:nvSpPr>
        <p:spPr>
          <a:xfrm>
            <a:off x="1752600" y="2697480"/>
            <a:ext cx="4343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/>
              <a:t>1929: </a:t>
            </a:r>
            <a:r>
              <a:rPr lang="fr-FR" sz="3600" i="1" dirty="0"/>
              <a:t>Amphitryon 38 </a:t>
            </a:r>
          </a:p>
          <a:p>
            <a:r>
              <a:rPr lang="fr-FR" sz="3600" i="1" dirty="0"/>
              <a:t>Siegfried</a:t>
            </a:r>
          </a:p>
          <a:p>
            <a:r>
              <a:rPr lang="fr-FR" sz="3600" dirty="0"/>
              <a:t>1933: </a:t>
            </a:r>
            <a:r>
              <a:rPr lang="fr-FR" sz="3600" i="1" dirty="0"/>
              <a:t>Intermezzo</a:t>
            </a:r>
          </a:p>
          <a:p>
            <a:r>
              <a:rPr lang="fr-FR" sz="3600" dirty="0"/>
              <a:t>1935</a:t>
            </a:r>
            <a:r>
              <a:rPr lang="fr-FR" sz="3600" i="1" dirty="0"/>
              <a:t>: La guerre de Troie n’aura pas lieu</a:t>
            </a:r>
          </a:p>
          <a:p>
            <a:r>
              <a:rPr lang="fr-FR" sz="3600" i="1" dirty="0"/>
              <a:t>1939 Ondine</a:t>
            </a:r>
          </a:p>
        </p:txBody>
      </p:sp>
    </p:spTree>
    <p:extLst>
      <p:ext uri="{BB962C8B-B14F-4D97-AF65-F5344CB8AC3E}">
        <p14:creationId xmlns:p14="http://schemas.microsoft.com/office/powerpoint/2010/main" val="18596917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2C4181-BFE7-0140-5B38-0BCBA002AB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95760B-EC2B-0ECD-C04D-F1AEEA8F3F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6424" y="1"/>
            <a:ext cx="8791575" cy="1722119"/>
          </a:xfrm>
        </p:spPr>
        <p:txBody>
          <a:bodyPr>
            <a:normAutofit/>
          </a:bodyPr>
          <a:lstStyle/>
          <a:p>
            <a:r>
              <a:rPr lang="fr-FR" sz="5400" dirty="0"/>
              <a:t>Auteurs contemporains</a:t>
            </a:r>
            <a:br>
              <a:rPr lang="fr-FR" sz="5400" dirty="0"/>
            </a:br>
            <a:endParaRPr lang="fr-FR" sz="4400" dirty="0"/>
          </a:p>
        </p:txBody>
      </p:sp>
      <p:sp>
        <p:nvSpPr>
          <p:cNvPr id="6" name="Sous-titre 2">
            <a:extLst>
              <a:ext uri="{FF2B5EF4-FFF2-40B4-BE49-F238E27FC236}">
                <a16:creationId xmlns:a16="http://schemas.microsoft.com/office/drawing/2014/main" id="{4797785C-0554-0694-F893-31828358E2C3}"/>
              </a:ext>
            </a:extLst>
          </p:cNvPr>
          <p:cNvSpPr txBox="1">
            <a:spLocks/>
          </p:cNvSpPr>
          <p:nvPr/>
        </p:nvSpPr>
        <p:spPr>
          <a:xfrm>
            <a:off x="1876424" y="2392680"/>
            <a:ext cx="10068833" cy="42693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200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36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E08DB43-9771-2DD2-67E3-E0E9BD810A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3641" y="1054216"/>
            <a:ext cx="3845580" cy="53640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D07103A-F19A-64AD-FED5-A9B36EC51F0E}"/>
              </a:ext>
            </a:extLst>
          </p:cNvPr>
          <p:cNvSpPr txBox="1"/>
          <p:nvPr/>
        </p:nvSpPr>
        <p:spPr>
          <a:xfrm>
            <a:off x="2788920" y="6492240"/>
            <a:ext cx="3307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Marcel Achard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E7ED7A7-A11D-204F-7943-3BB1955569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0763" y="982216"/>
            <a:ext cx="4046468" cy="55080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9AC40177-F4AB-1A35-6D00-6A7C422B152B}"/>
              </a:ext>
            </a:extLst>
          </p:cNvPr>
          <p:cNvSpPr txBox="1"/>
          <p:nvPr/>
        </p:nvSpPr>
        <p:spPr>
          <a:xfrm>
            <a:off x="8305800" y="6492240"/>
            <a:ext cx="2758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Jean Cocteau</a:t>
            </a:r>
          </a:p>
        </p:txBody>
      </p:sp>
    </p:spTree>
    <p:extLst>
      <p:ext uri="{BB962C8B-B14F-4D97-AF65-F5344CB8AC3E}">
        <p14:creationId xmlns:p14="http://schemas.microsoft.com/office/powerpoint/2010/main" val="35569476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30C5CB-7828-D269-08AA-14B556977B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E8991B-FD17-0BA7-2EC8-92B402A311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6424" y="411481"/>
            <a:ext cx="8791575" cy="1666701"/>
          </a:xfrm>
        </p:spPr>
        <p:txBody>
          <a:bodyPr>
            <a:normAutofit/>
          </a:bodyPr>
          <a:lstStyle/>
          <a:p>
            <a:r>
              <a:rPr lang="fr-FR" sz="5400" dirty="0"/>
              <a:t>Christian Bérard</a:t>
            </a:r>
            <a:br>
              <a:rPr lang="fr-FR" sz="5400" dirty="0"/>
            </a:br>
            <a:r>
              <a:rPr lang="fr-FR" sz="5400" dirty="0"/>
              <a:t> </a:t>
            </a:r>
            <a:r>
              <a:rPr lang="fr-FR" sz="4400" dirty="0"/>
              <a:t>décorateur</a:t>
            </a:r>
          </a:p>
        </p:txBody>
      </p:sp>
      <p:sp>
        <p:nvSpPr>
          <p:cNvPr id="6" name="Sous-titre 2">
            <a:extLst>
              <a:ext uri="{FF2B5EF4-FFF2-40B4-BE49-F238E27FC236}">
                <a16:creationId xmlns:a16="http://schemas.microsoft.com/office/drawing/2014/main" id="{23A8EFA4-09CC-5BB5-0880-6A3F6EF1236D}"/>
              </a:ext>
            </a:extLst>
          </p:cNvPr>
          <p:cNvSpPr txBox="1">
            <a:spLocks/>
          </p:cNvSpPr>
          <p:nvPr/>
        </p:nvSpPr>
        <p:spPr>
          <a:xfrm>
            <a:off x="1876424" y="2392680"/>
            <a:ext cx="10068833" cy="42693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200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36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B413192-ADBA-E894-50DE-920409600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2271" y="411481"/>
            <a:ext cx="4839729" cy="6300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9BD3902-7503-10D6-4F67-EBE711E2C0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257" y="2106000"/>
            <a:ext cx="6365014" cy="47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9152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44CDEA-88FE-87AD-5F94-07DD14B730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D0B405-12B0-9B70-2477-2FBBC6D09D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2900" y="411481"/>
            <a:ext cx="9055099" cy="1981199"/>
          </a:xfrm>
        </p:spPr>
        <p:txBody>
          <a:bodyPr>
            <a:normAutofit/>
          </a:bodyPr>
          <a:lstStyle/>
          <a:p>
            <a:r>
              <a:rPr lang="fr-FR" sz="5400" dirty="0"/>
              <a:t>Théâtre de l’Athénée</a:t>
            </a:r>
            <a:br>
              <a:rPr lang="fr-FR" sz="5400" dirty="0"/>
            </a:br>
            <a:r>
              <a:rPr lang="fr-FR" sz="5400" dirty="0"/>
              <a:t> </a:t>
            </a:r>
            <a:r>
              <a:rPr lang="fr-FR" sz="4400" dirty="0"/>
              <a:t>la maison mère</a:t>
            </a:r>
          </a:p>
        </p:txBody>
      </p:sp>
      <p:sp>
        <p:nvSpPr>
          <p:cNvPr id="6" name="Sous-titre 2">
            <a:extLst>
              <a:ext uri="{FF2B5EF4-FFF2-40B4-BE49-F238E27FC236}">
                <a16:creationId xmlns:a16="http://schemas.microsoft.com/office/drawing/2014/main" id="{876739A7-291E-7F9D-4091-687E36BD4CF7}"/>
              </a:ext>
            </a:extLst>
          </p:cNvPr>
          <p:cNvSpPr txBox="1">
            <a:spLocks/>
          </p:cNvSpPr>
          <p:nvPr/>
        </p:nvSpPr>
        <p:spPr>
          <a:xfrm>
            <a:off x="1876424" y="2392680"/>
            <a:ext cx="10068833" cy="42693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200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36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5E0E4FB-F308-9201-B5A6-D446D710AF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1772" y="94344"/>
            <a:ext cx="3679185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C570773-EAAA-531E-4A00-F471620003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9000" y="2392680"/>
            <a:ext cx="3726673" cy="41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6621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BAB530-190F-60FE-4112-A3FFA1440E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E4EE29-5EA3-1095-DC11-37400EDB5C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6424" y="195945"/>
            <a:ext cx="8791575" cy="1569356"/>
          </a:xfrm>
        </p:spPr>
        <p:txBody>
          <a:bodyPr>
            <a:normAutofit/>
          </a:bodyPr>
          <a:lstStyle/>
          <a:p>
            <a:r>
              <a:rPr lang="fr-FR" sz="5400" dirty="0"/>
              <a:t>Prof au Conservatoire</a:t>
            </a:r>
            <a:br>
              <a:rPr lang="fr-FR" sz="5400" dirty="0"/>
            </a:br>
            <a:r>
              <a:rPr lang="fr-FR" sz="4400" dirty="0"/>
              <a:t>la revanche</a:t>
            </a:r>
          </a:p>
        </p:txBody>
      </p:sp>
      <p:sp>
        <p:nvSpPr>
          <p:cNvPr id="6" name="Sous-titre 2">
            <a:extLst>
              <a:ext uri="{FF2B5EF4-FFF2-40B4-BE49-F238E27FC236}">
                <a16:creationId xmlns:a16="http://schemas.microsoft.com/office/drawing/2014/main" id="{6D8F5365-2D64-AD08-91C5-A53E74324D1A}"/>
              </a:ext>
            </a:extLst>
          </p:cNvPr>
          <p:cNvSpPr txBox="1">
            <a:spLocks/>
          </p:cNvSpPr>
          <p:nvPr/>
        </p:nvSpPr>
        <p:spPr>
          <a:xfrm>
            <a:off x="1876424" y="2392680"/>
            <a:ext cx="10068833" cy="42693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200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36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DCA376C-3202-B9E7-FAA3-05D4209B78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8943" y="1632431"/>
            <a:ext cx="6591347" cy="39960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1E35F5E-7C50-7080-BF89-106AAA79583F}"/>
              </a:ext>
            </a:extLst>
          </p:cNvPr>
          <p:cNvSpPr txBox="1"/>
          <p:nvPr/>
        </p:nvSpPr>
        <p:spPr>
          <a:xfrm>
            <a:off x="6411316" y="5742349"/>
            <a:ext cx="2628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Dans le film </a:t>
            </a:r>
          </a:p>
          <a:p>
            <a:r>
              <a:rPr lang="fr-FR" i="1" dirty="0"/>
              <a:t>Entrée des Artistes </a:t>
            </a:r>
            <a:r>
              <a:rPr lang="fr-FR" dirty="0"/>
              <a:t>(1938</a:t>
            </a:r>
            <a:r>
              <a:rPr lang="fr-FR" i="1" dirty="0"/>
              <a:t>)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90251E7-F42A-50A5-2E79-D825F45526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001" y="1823875"/>
            <a:ext cx="3609975" cy="20955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58D21185-6209-6D7E-24FE-F8EEA3EE18B2}"/>
              </a:ext>
            </a:extLst>
          </p:cNvPr>
          <p:cNvSpPr txBox="1"/>
          <p:nvPr/>
        </p:nvSpPr>
        <p:spPr>
          <a:xfrm>
            <a:off x="1775256" y="3882189"/>
            <a:ext cx="3018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Charlotte </a:t>
            </a:r>
            <a:r>
              <a:rPr lang="fr-FR" dirty="0" err="1"/>
              <a:t>Delbo</a:t>
            </a:r>
            <a:r>
              <a:rPr lang="fr-FR" dirty="0"/>
              <a:t>, sa secrétaire</a:t>
            </a:r>
          </a:p>
        </p:txBody>
      </p:sp>
    </p:spTree>
    <p:extLst>
      <p:ext uri="{BB962C8B-B14F-4D97-AF65-F5344CB8AC3E}">
        <p14:creationId xmlns:p14="http://schemas.microsoft.com/office/powerpoint/2010/main" val="25420203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62720B-A6A5-7CC1-876F-93CA69C3B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76D450-AA96-6347-FEF2-7F119EA47F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6424" y="195945"/>
            <a:ext cx="8791575" cy="1004205"/>
          </a:xfrm>
        </p:spPr>
        <p:txBody>
          <a:bodyPr>
            <a:normAutofit/>
          </a:bodyPr>
          <a:lstStyle/>
          <a:p>
            <a:r>
              <a:rPr lang="fr-FR" sz="5400" dirty="0"/>
              <a:t>ELVIRE-JOUVET 40 (1986)</a:t>
            </a:r>
            <a:endParaRPr lang="fr-FR" sz="4400" dirty="0"/>
          </a:p>
        </p:txBody>
      </p:sp>
      <p:sp>
        <p:nvSpPr>
          <p:cNvPr id="6" name="Sous-titre 2">
            <a:extLst>
              <a:ext uri="{FF2B5EF4-FFF2-40B4-BE49-F238E27FC236}">
                <a16:creationId xmlns:a16="http://schemas.microsoft.com/office/drawing/2014/main" id="{B5975DCB-EC0E-F6F7-F91C-30EF2E1F20B1}"/>
              </a:ext>
            </a:extLst>
          </p:cNvPr>
          <p:cNvSpPr txBox="1">
            <a:spLocks/>
          </p:cNvSpPr>
          <p:nvPr/>
        </p:nvSpPr>
        <p:spPr>
          <a:xfrm>
            <a:off x="1876424" y="2392680"/>
            <a:ext cx="10068833" cy="42693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200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36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B88A373-CC95-8C22-3973-C111DFE29A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200150"/>
            <a:ext cx="7620000" cy="50673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D7833CF-81FB-D38F-AB6A-0F99F2C46BF9}"/>
              </a:ext>
            </a:extLst>
          </p:cNvPr>
          <p:cNvSpPr txBox="1"/>
          <p:nvPr/>
        </p:nvSpPr>
        <p:spPr>
          <a:xfrm>
            <a:off x="1350550" y="1493580"/>
            <a:ext cx="285326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/>
              <a:t>Spectacle de Brigitte Jacques avec Philippe </a:t>
            </a:r>
            <a:r>
              <a:rPr lang="fr-FR" sz="2400" dirty="0" err="1"/>
              <a:t>Clévenot</a:t>
            </a:r>
            <a:r>
              <a:rPr lang="fr-FR" sz="2400" dirty="0"/>
              <a:t> et Maria de Medeiros (1986)</a:t>
            </a:r>
            <a:endParaRPr lang="fr-FR" sz="2400" i="1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B8CF895-AEF3-7990-2668-31C4684480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0550" y="3158184"/>
            <a:ext cx="1995480" cy="24840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BA2ABEAF-3F2E-0AC1-C699-3FD405E2390F}"/>
              </a:ext>
            </a:extLst>
          </p:cNvPr>
          <p:cNvSpPr txBox="1"/>
          <p:nvPr/>
        </p:nvSpPr>
        <p:spPr>
          <a:xfrm>
            <a:off x="2300664" y="5642184"/>
            <a:ext cx="19031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Paula </a:t>
            </a:r>
            <a:r>
              <a:rPr lang="fr-FR" dirty="0" err="1"/>
              <a:t>Dehelly</a:t>
            </a:r>
            <a:r>
              <a:rPr lang="fr-FR" dirty="0"/>
              <a:t>, la vraie Claudia</a:t>
            </a:r>
          </a:p>
        </p:txBody>
      </p:sp>
    </p:spTree>
    <p:extLst>
      <p:ext uri="{BB962C8B-B14F-4D97-AF65-F5344CB8AC3E}">
        <p14:creationId xmlns:p14="http://schemas.microsoft.com/office/powerpoint/2010/main" val="20735071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41DF6C-CA07-AF2D-435C-1F8247B54E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A1CC4A-6CBE-4F48-2AAB-8486F6689F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6424" y="195945"/>
            <a:ext cx="8791575" cy="1391555"/>
          </a:xfrm>
        </p:spPr>
        <p:txBody>
          <a:bodyPr>
            <a:normAutofit fontScale="90000"/>
          </a:bodyPr>
          <a:lstStyle/>
          <a:p>
            <a:r>
              <a:rPr lang="fr-FR" sz="5400" dirty="0"/>
              <a:t>Ses amoureuses</a:t>
            </a:r>
            <a:br>
              <a:rPr lang="fr-FR" sz="5400" dirty="0"/>
            </a:br>
            <a:endParaRPr lang="fr-FR" sz="4400" dirty="0"/>
          </a:p>
        </p:txBody>
      </p:sp>
      <p:sp>
        <p:nvSpPr>
          <p:cNvPr id="6" name="Sous-titre 2">
            <a:extLst>
              <a:ext uri="{FF2B5EF4-FFF2-40B4-BE49-F238E27FC236}">
                <a16:creationId xmlns:a16="http://schemas.microsoft.com/office/drawing/2014/main" id="{92C3C322-1BF6-F334-3493-1BA6C380DA1C}"/>
              </a:ext>
            </a:extLst>
          </p:cNvPr>
          <p:cNvSpPr txBox="1">
            <a:spLocks/>
          </p:cNvSpPr>
          <p:nvPr/>
        </p:nvSpPr>
        <p:spPr>
          <a:xfrm>
            <a:off x="1876424" y="2392680"/>
            <a:ext cx="10068833" cy="42693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200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36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E0CEA43-4786-A30F-6145-B45858D768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1576" y="837000"/>
            <a:ext cx="3888000" cy="5184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B7AEED1-3537-5C4B-658B-D49FD7EC10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0560" y="1089000"/>
            <a:ext cx="3313440" cy="4680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9852F23-7221-F244-BC10-ABAB572B50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9940" y="1089000"/>
            <a:ext cx="3271560" cy="49320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4396DC4B-E448-AC1C-F939-BAF4CF9EA3F6}"/>
              </a:ext>
            </a:extLst>
          </p:cNvPr>
          <p:cNvSpPr txBox="1"/>
          <p:nvPr/>
        </p:nvSpPr>
        <p:spPr>
          <a:xfrm>
            <a:off x="2438399" y="6054866"/>
            <a:ext cx="2150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Monique </a:t>
            </a:r>
            <a:r>
              <a:rPr lang="fr-FR" dirty="0" err="1"/>
              <a:t>Mélinand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755193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DAE37D-D68D-D341-4ADA-72BF311B6F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2A25A9-2E79-6ADD-A8A0-8E9164302F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6424" y="195945"/>
            <a:ext cx="8791575" cy="2509155"/>
          </a:xfrm>
        </p:spPr>
        <p:txBody>
          <a:bodyPr>
            <a:normAutofit/>
          </a:bodyPr>
          <a:lstStyle/>
          <a:p>
            <a:r>
              <a:rPr lang="fr-FR" sz="5400" dirty="0"/>
              <a:t>1936: </a:t>
            </a:r>
            <a:r>
              <a:rPr lang="fr-FR" sz="4400" dirty="0"/>
              <a:t>Les mousquetaires </a:t>
            </a:r>
            <a:br>
              <a:rPr lang="fr-FR" sz="4400" dirty="0"/>
            </a:br>
            <a:r>
              <a:rPr lang="fr-FR" sz="4400" dirty="0"/>
              <a:t>à la comédie française</a:t>
            </a:r>
            <a:br>
              <a:rPr lang="fr-FR" sz="5400" dirty="0"/>
            </a:br>
            <a:endParaRPr lang="fr-FR" sz="4400" dirty="0"/>
          </a:p>
        </p:txBody>
      </p:sp>
      <p:sp>
        <p:nvSpPr>
          <p:cNvPr id="6" name="Sous-titre 2">
            <a:extLst>
              <a:ext uri="{FF2B5EF4-FFF2-40B4-BE49-F238E27FC236}">
                <a16:creationId xmlns:a16="http://schemas.microsoft.com/office/drawing/2014/main" id="{89317F00-DE0C-EBD9-C356-0B482278E761}"/>
              </a:ext>
            </a:extLst>
          </p:cNvPr>
          <p:cNvSpPr txBox="1">
            <a:spLocks/>
          </p:cNvSpPr>
          <p:nvPr/>
        </p:nvSpPr>
        <p:spPr>
          <a:xfrm>
            <a:off x="1876424" y="2392680"/>
            <a:ext cx="10068833" cy="42693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200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36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F4CA469-C61B-B1BF-0CD2-CB87F9552D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1153" y="1514022"/>
            <a:ext cx="3102624" cy="41040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15EF8547-80BE-B533-3AD1-5CB56BEB4D71}"/>
              </a:ext>
            </a:extLst>
          </p:cNvPr>
          <p:cNvSpPr txBox="1"/>
          <p:nvPr/>
        </p:nvSpPr>
        <p:spPr>
          <a:xfrm>
            <a:off x="8589826" y="5665683"/>
            <a:ext cx="37078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Edouard Bourdet nommé administrateur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E440B7F-82BB-71F2-6315-50EBF144A266}"/>
              </a:ext>
            </a:extLst>
          </p:cNvPr>
          <p:cNvSpPr txBox="1"/>
          <p:nvPr/>
        </p:nvSpPr>
        <p:spPr>
          <a:xfrm>
            <a:off x="1524002" y="2071552"/>
            <a:ext cx="76882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Louis Jouvet, Charles Dullin, Jacques Copeau et Gaston Baty doivent proposer un dépoussiérage</a:t>
            </a:r>
          </a:p>
          <a:p>
            <a:r>
              <a:rPr lang="fr-FR" sz="2800" dirty="0"/>
              <a:t>Mais cela ne fonctionne pas.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4B7E0A0-7E3C-5A4A-3FE8-4456BD0CC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17900"/>
            <a:ext cx="4445000" cy="33401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5AF49A2D-5DA6-8D86-73C3-BFB7B81407D3}"/>
              </a:ext>
            </a:extLst>
          </p:cNvPr>
          <p:cNvSpPr txBox="1"/>
          <p:nvPr/>
        </p:nvSpPr>
        <p:spPr>
          <a:xfrm>
            <a:off x="4444999" y="4408824"/>
            <a:ext cx="33020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Jouvet commence sa carrière au cinéma : Ici Les Bas-Fonds de Jean Renoir avec Jean Gabin</a:t>
            </a:r>
          </a:p>
        </p:txBody>
      </p:sp>
    </p:spTree>
    <p:extLst>
      <p:ext uri="{BB962C8B-B14F-4D97-AF65-F5344CB8AC3E}">
        <p14:creationId xmlns:p14="http://schemas.microsoft.com/office/powerpoint/2010/main" val="35160753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D0F539-4663-275D-DDCC-87D195FB80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3A1DA1-6DB8-2147-6151-333BD78918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6424" y="195945"/>
            <a:ext cx="8791575" cy="2509155"/>
          </a:xfrm>
        </p:spPr>
        <p:txBody>
          <a:bodyPr>
            <a:normAutofit/>
          </a:bodyPr>
          <a:lstStyle/>
          <a:p>
            <a:r>
              <a:rPr lang="fr-FR" sz="5400" dirty="0"/>
              <a:t>AU cinéma</a:t>
            </a:r>
            <a:br>
              <a:rPr lang="fr-FR" sz="5400" dirty="0"/>
            </a:br>
            <a:endParaRPr lang="fr-FR" sz="4400" dirty="0"/>
          </a:p>
        </p:txBody>
      </p:sp>
      <p:sp>
        <p:nvSpPr>
          <p:cNvPr id="6" name="Sous-titre 2">
            <a:extLst>
              <a:ext uri="{FF2B5EF4-FFF2-40B4-BE49-F238E27FC236}">
                <a16:creationId xmlns:a16="http://schemas.microsoft.com/office/drawing/2014/main" id="{031ADCBB-2135-0F3F-732E-BCE93A350E4B}"/>
              </a:ext>
            </a:extLst>
          </p:cNvPr>
          <p:cNvSpPr txBox="1">
            <a:spLocks/>
          </p:cNvSpPr>
          <p:nvPr/>
        </p:nvSpPr>
        <p:spPr>
          <a:xfrm>
            <a:off x="1876424" y="2392680"/>
            <a:ext cx="10068833" cy="42693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200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3600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9C16225-3262-E1F2-727C-0F5872513F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0840" y="-68490"/>
            <a:ext cx="5257164" cy="414000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A8D01762-8606-6853-32B3-659B7F2CB7F4}"/>
              </a:ext>
            </a:extLst>
          </p:cNvPr>
          <p:cNvSpPr txBox="1"/>
          <p:nvPr/>
        </p:nvSpPr>
        <p:spPr>
          <a:xfrm>
            <a:off x="7935384" y="4071510"/>
            <a:ext cx="3581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La Kermesse héroïque de Jacques Feyder (1935)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972B86AF-81E1-C277-F617-811A9622CF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7" y="2400896"/>
            <a:ext cx="6720578" cy="378000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DB3E1CE8-8C64-0D08-CAB5-313363393765}"/>
              </a:ext>
            </a:extLst>
          </p:cNvPr>
          <p:cNvSpPr txBox="1"/>
          <p:nvPr/>
        </p:nvSpPr>
        <p:spPr>
          <a:xfrm>
            <a:off x="6720578" y="5521481"/>
            <a:ext cx="2941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Drôle de drame de Marcel Carné (1937)</a:t>
            </a:r>
          </a:p>
        </p:txBody>
      </p:sp>
    </p:spTree>
    <p:extLst>
      <p:ext uri="{BB962C8B-B14F-4D97-AF65-F5344CB8AC3E}">
        <p14:creationId xmlns:p14="http://schemas.microsoft.com/office/powerpoint/2010/main" val="42373683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0A8105-8DD8-D0A0-7156-B85F22C15F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E7EAC9-89E4-B371-DEC5-F3399FEB43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6424" y="411481"/>
            <a:ext cx="8791575" cy="1531620"/>
          </a:xfrm>
        </p:spPr>
        <p:txBody>
          <a:bodyPr>
            <a:normAutofit/>
          </a:bodyPr>
          <a:lstStyle/>
          <a:p>
            <a:r>
              <a:rPr lang="fr-FR" sz="5400" dirty="0"/>
              <a:t>Jacques Copeau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6C59649-9CA9-A9AD-7B70-84D060D195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991" y="394978"/>
            <a:ext cx="1975104" cy="588873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24CD243-323B-6FB0-9CD0-AACA871A39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457" y="1959604"/>
            <a:ext cx="4515315" cy="4716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C277365-DE93-0F0E-94EC-9A9D0C282993}"/>
              </a:ext>
            </a:extLst>
          </p:cNvPr>
          <p:cNvSpPr txBox="1"/>
          <p:nvPr/>
        </p:nvSpPr>
        <p:spPr>
          <a:xfrm>
            <a:off x="2609850" y="6477000"/>
            <a:ext cx="4515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/>
              <a:t>Les Frères Karamazov</a:t>
            </a:r>
          </a:p>
        </p:txBody>
      </p:sp>
    </p:spTree>
    <p:extLst>
      <p:ext uri="{BB962C8B-B14F-4D97-AF65-F5344CB8AC3E}">
        <p14:creationId xmlns:p14="http://schemas.microsoft.com/office/powerpoint/2010/main" val="17696814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821539-AFB9-1109-43B2-EEDB2EA1E2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ous-titre 2">
            <a:extLst>
              <a:ext uri="{FF2B5EF4-FFF2-40B4-BE49-F238E27FC236}">
                <a16:creationId xmlns:a16="http://schemas.microsoft.com/office/drawing/2014/main" id="{B51DD59C-8487-C337-D79B-7F34EB50D363}"/>
              </a:ext>
            </a:extLst>
          </p:cNvPr>
          <p:cNvSpPr txBox="1">
            <a:spLocks/>
          </p:cNvSpPr>
          <p:nvPr/>
        </p:nvSpPr>
        <p:spPr>
          <a:xfrm>
            <a:off x="1876424" y="2392680"/>
            <a:ext cx="10068833" cy="42693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200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3600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6CCF9BB7-CC73-6408-41A3-0436587A8BC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8E4323E-82D8-C736-6827-1BAC0D54AD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5361" y="4465320"/>
            <a:ext cx="4030639" cy="2268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0C92FA4-D2FC-F79C-BE24-BEAE95B4AE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6424" y="-224632"/>
            <a:ext cx="3451508" cy="46080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3FEF26DB-85AC-CF0C-9F74-D5F3985992DC}"/>
              </a:ext>
            </a:extLst>
          </p:cNvPr>
          <p:cNvSpPr txBox="1"/>
          <p:nvPr/>
        </p:nvSpPr>
        <p:spPr>
          <a:xfrm>
            <a:off x="6096000" y="5881683"/>
            <a:ext cx="45865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Hôtel du Nord de Marcel Carné (1938) avec Arletty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492AE5E3-A74B-9102-4E4B-17326385E8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8458" y="104344"/>
            <a:ext cx="6486799" cy="432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4B562C23-56D4-FD7B-3439-97282E22B1F1}"/>
              </a:ext>
            </a:extLst>
          </p:cNvPr>
          <p:cNvSpPr txBox="1"/>
          <p:nvPr/>
        </p:nvSpPr>
        <p:spPr>
          <a:xfrm>
            <a:off x="6873057" y="4383368"/>
            <a:ext cx="365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La fin du jour de Julien Duvivier (1939)</a:t>
            </a:r>
          </a:p>
        </p:txBody>
      </p:sp>
    </p:spTree>
    <p:extLst>
      <p:ext uri="{BB962C8B-B14F-4D97-AF65-F5344CB8AC3E}">
        <p14:creationId xmlns:p14="http://schemas.microsoft.com/office/powerpoint/2010/main" val="21860087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A5FE5D-61A0-61B9-05B4-FA78D9DD0D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ous-titre 2">
            <a:extLst>
              <a:ext uri="{FF2B5EF4-FFF2-40B4-BE49-F238E27FC236}">
                <a16:creationId xmlns:a16="http://schemas.microsoft.com/office/drawing/2014/main" id="{6DCB2E15-49CC-7940-9B14-78D4BE0ED74C}"/>
              </a:ext>
            </a:extLst>
          </p:cNvPr>
          <p:cNvSpPr txBox="1">
            <a:spLocks/>
          </p:cNvSpPr>
          <p:nvPr/>
        </p:nvSpPr>
        <p:spPr>
          <a:xfrm>
            <a:off x="1876424" y="2392680"/>
            <a:ext cx="10068833" cy="42693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200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3600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9844835A-8997-301D-5C16-77F6F72749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6424" y="893763"/>
            <a:ext cx="8791575" cy="973137"/>
          </a:xfrm>
        </p:spPr>
        <p:txBody>
          <a:bodyPr>
            <a:normAutofit fontScale="90000"/>
          </a:bodyPr>
          <a:lstStyle/>
          <a:p>
            <a:r>
              <a:rPr lang="fr-FR" dirty="0"/>
              <a:t>1940: Jouvet refuse la comédie française, copeau accepte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FFEBD92-BA63-34F5-840C-C2D080D0B3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1600" y="1866900"/>
            <a:ext cx="3852000" cy="3852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93EC06F-511E-82A7-4E28-446B656F55F0}"/>
              </a:ext>
            </a:extLst>
          </p:cNvPr>
          <p:cNvSpPr txBox="1"/>
          <p:nvPr/>
        </p:nvSpPr>
        <p:spPr>
          <a:xfrm>
            <a:off x="4170000" y="2749159"/>
            <a:ext cx="3911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Jouvet témoigne au procès d’Henri Jeanson, avant de s’échapper en tournée organisée par Marcel </a:t>
            </a:r>
            <a:r>
              <a:rPr lang="fr-FR" sz="2400" dirty="0" err="1"/>
              <a:t>Karsenty</a:t>
            </a:r>
            <a:r>
              <a:rPr lang="fr-FR" sz="2400" dirty="0"/>
              <a:t> en Amérique du Sud début 1941.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05F0C8C-607E-9220-7917-E42B8D869E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0076" y="2015697"/>
            <a:ext cx="2850124" cy="47880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059F18CA-59DF-EBD5-121E-590CA12E09B4}"/>
              </a:ext>
            </a:extLst>
          </p:cNvPr>
          <p:cNvSpPr txBox="1"/>
          <p:nvPr/>
        </p:nvSpPr>
        <p:spPr>
          <a:xfrm>
            <a:off x="8890514" y="5726551"/>
            <a:ext cx="2850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Henri Jeanson</a:t>
            </a:r>
          </a:p>
        </p:txBody>
      </p:sp>
    </p:spTree>
    <p:extLst>
      <p:ext uri="{BB962C8B-B14F-4D97-AF65-F5344CB8AC3E}">
        <p14:creationId xmlns:p14="http://schemas.microsoft.com/office/powerpoint/2010/main" val="12441087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8E7880-2A4A-5B49-99EA-16DC3D5372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ous-titre 2">
            <a:extLst>
              <a:ext uri="{FF2B5EF4-FFF2-40B4-BE49-F238E27FC236}">
                <a16:creationId xmlns:a16="http://schemas.microsoft.com/office/drawing/2014/main" id="{21FCBFD2-EC2B-D826-AD04-95012A54A13B}"/>
              </a:ext>
            </a:extLst>
          </p:cNvPr>
          <p:cNvSpPr txBox="1">
            <a:spLocks/>
          </p:cNvSpPr>
          <p:nvPr/>
        </p:nvSpPr>
        <p:spPr>
          <a:xfrm>
            <a:off x="1876424" y="2392680"/>
            <a:ext cx="10068833" cy="42693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200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3600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64E88A46-CA4E-260B-3397-0B47C2C310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6424" y="893763"/>
            <a:ext cx="8791575" cy="363379"/>
          </a:xfrm>
        </p:spPr>
        <p:txBody>
          <a:bodyPr>
            <a:normAutofit fontScale="90000"/>
          </a:bodyPr>
          <a:lstStyle/>
          <a:p>
            <a:r>
              <a:rPr lang="fr-FR" dirty="0"/>
              <a:t>Retour en 1945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1105BBD-720D-B473-2376-8251B3633E51}"/>
              </a:ext>
            </a:extLst>
          </p:cNvPr>
          <p:cNvSpPr txBox="1"/>
          <p:nvPr/>
        </p:nvSpPr>
        <p:spPr>
          <a:xfrm>
            <a:off x="8280400" y="2274838"/>
            <a:ext cx="391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Jouvet monte « La Folle de Chaillot » en hommage à Jean Giraudoux, mort en 1944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8A526F9-A15F-5C03-76A4-2F7EDB61D834}"/>
              </a:ext>
            </a:extLst>
          </p:cNvPr>
          <p:cNvSpPr txBox="1"/>
          <p:nvPr/>
        </p:nvSpPr>
        <p:spPr>
          <a:xfrm>
            <a:off x="7877593" y="6206030"/>
            <a:ext cx="2850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Avec Marguerite Moreno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88B40E0-F169-4BD9-54EB-5420542A95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77" y="1374984"/>
            <a:ext cx="4963773" cy="51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1212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36E57D-7465-FDC6-557D-F42A2AF4D9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ous-titre 2">
            <a:extLst>
              <a:ext uri="{FF2B5EF4-FFF2-40B4-BE49-F238E27FC236}">
                <a16:creationId xmlns:a16="http://schemas.microsoft.com/office/drawing/2014/main" id="{46C53C03-8B0B-6B96-60EB-0837E261D863}"/>
              </a:ext>
            </a:extLst>
          </p:cNvPr>
          <p:cNvSpPr txBox="1">
            <a:spLocks/>
          </p:cNvSpPr>
          <p:nvPr/>
        </p:nvSpPr>
        <p:spPr>
          <a:xfrm>
            <a:off x="1876424" y="2392680"/>
            <a:ext cx="10068833" cy="42693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200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3600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04E20C07-139A-E914-A4AE-4575F824DA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6424" y="893763"/>
            <a:ext cx="8791575" cy="363379"/>
          </a:xfrm>
        </p:spPr>
        <p:txBody>
          <a:bodyPr>
            <a:normAutofit fontScale="90000"/>
          </a:bodyPr>
          <a:lstStyle/>
          <a:p>
            <a:r>
              <a:rPr lang="fr-FR" dirty="0"/>
              <a:t>Son Obsession: Molière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CCE649F-D3A7-0FE3-E99C-1F2407C9453B}"/>
              </a:ext>
            </a:extLst>
          </p:cNvPr>
          <p:cNvSpPr txBox="1"/>
          <p:nvPr/>
        </p:nvSpPr>
        <p:spPr>
          <a:xfrm>
            <a:off x="3965993" y="5600858"/>
            <a:ext cx="391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Don Juan en 1947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6ABC4A8-CB8C-6A51-B997-070F505DF1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866" y="1377000"/>
            <a:ext cx="8208000" cy="41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5983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DE7B62-86B4-FEF6-8E9C-861FF0BDB0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ous-titre 2">
            <a:extLst>
              <a:ext uri="{FF2B5EF4-FFF2-40B4-BE49-F238E27FC236}">
                <a16:creationId xmlns:a16="http://schemas.microsoft.com/office/drawing/2014/main" id="{A60E9F14-CE13-5171-D8B3-095CBA1C496E}"/>
              </a:ext>
            </a:extLst>
          </p:cNvPr>
          <p:cNvSpPr txBox="1">
            <a:spLocks/>
          </p:cNvSpPr>
          <p:nvPr/>
        </p:nvSpPr>
        <p:spPr>
          <a:xfrm>
            <a:off x="1876424" y="2392680"/>
            <a:ext cx="10068833" cy="42693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200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3600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6588AD57-F24E-34AC-7153-C307009D15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6424" y="893763"/>
            <a:ext cx="8791575" cy="363379"/>
          </a:xfrm>
        </p:spPr>
        <p:txBody>
          <a:bodyPr>
            <a:normAutofit fontScale="90000"/>
          </a:bodyPr>
          <a:lstStyle/>
          <a:p>
            <a:r>
              <a:rPr lang="fr-FR" dirty="0"/>
              <a:t>1950: TARTUFFE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5EB1472-874B-8CA9-BF66-D33357476E52}"/>
              </a:ext>
            </a:extLst>
          </p:cNvPr>
          <p:cNvSpPr txBox="1"/>
          <p:nvPr/>
        </p:nvSpPr>
        <p:spPr>
          <a:xfrm>
            <a:off x="6910840" y="5706961"/>
            <a:ext cx="391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Avec Monique </a:t>
            </a:r>
            <a:r>
              <a:rPr lang="fr-FR" sz="2400" dirty="0" err="1"/>
              <a:t>Mélinand</a:t>
            </a:r>
            <a:endParaRPr lang="fr-FR" sz="24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BE12668-1E77-0999-1619-4B5E11BFFB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2211" y="596858"/>
            <a:ext cx="4402945" cy="50040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B609B02-2FB4-9F19-83CE-C8E406A88F52}"/>
              </a:ext>
            </a:extLst>
          </p:cNvPr>
          <p:cNvSpPr txBox="1"/>
          <p:nvPr/>
        </p:nvSpPr>
        <p:spPr>
          <a:xfrm>
            <a:off x="2341827" y="2069514"/>
            <a:ext cx="368829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En 1949, meurent Jacques Copeau, Charles Dullin et Christian Bérard</a:t>
            </a:r>
          </a:p>
        </p:txBody>
      </p:sp>
    </p:spTree>
    <p:extLst>
      <p:ext uri="{BB962C8B-B14F-4D97-AF65-F5344CB8AC3E}">
        <p14:creationId xmlns:p14="http://schemas.microsoft.com/office/powerpoint/2010/main" val="8577108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5A3C7E-C389-6F64-47D3-7EDD9E45F5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ous-titre 2">
            <a:extLst>
              <a:ext uri="{FF2B5EF4-FFF2-40B4-BE49-F238E27FC236}">
                <a16:creationId xmlns:a16="http://schemas.microsoft.com/office/drawing/2014/main" id="{AD122351-637F-1AA3-71B6-5A04531DC2CB}"/>
              </a:ext>
            </a:extLst>
          </p:cNvPr>
          <p:cNvSpPr txBox="1">
            <a:spLocks/>
          </p:cNvSpPr>
          <p:nvPr/>
        </p:nvSpPr>
        <p:spPr>
          <a:xfrm>
            <a:off x="1876424" y="2392680"/>
            <a:ext cx="10068833" cy="42693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200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3600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1AE709B3-8D27-2576-EA53-FF665C3150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6424" y="893763"/>
            <a:ext cx="8791575" cy="363379"/>
          </a:xfrm>
        </p:spPr>
        <p:txBody>
          <a:bodyPr>
            <a:normAutofit fontScale="90000"/>
          </a:bodyPr>
          <a:lstStyle/>
          <a:p>
            <a:r>
              <a:rPr lang="fr-FR" dirty="0"/>
              <a:t>1951: tournée aux USA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A93FC6A-B14F-1012-838B-EBE24B5DEB28}"/>
              </a:ext>
            </a:extLst>
          </p:cNvPr>
          <p:cNvSpPr txBox="1"/>
          <p:nvPr/>
        </p:nvSpPr>
        <p:spPr>
          <a:xfrm>
            <a:off x="1736221" y="2392680"/>
            <a:ext cx="368829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16 août 1951:</a:t>
            </a:r>
          </a:p>
          <a:p>
            <a:r>
              <a:rPr lang="fr-FR" sz="3200" dirty="0"/>
              <a:t>Il meurt épuisé dans son bureau de l’Athénée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5630410-1846-2E90-CAD9-4926F6FA4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3044" y="1622056"/>
            <a:ext cx="6520746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3531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B64273-E0FD-381D-8FAE-B7F06E5EA6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3DC2F5-53CA-CD51-67E7-0470C91CD8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0212" y="209549"/>
            <a:ext cx="8791575" cy="1181101"/>
          </a:xfrm>
        </p:spPr>
        <p:txBody>
          <a:bodyPr>
            <a:normAutofit/>
          </a:bodyPr>
          <a:lstStyle/>
          <a:p>
            <a:r>
              <a:rPr lang="fr-FR" sz="5400" dirty="0"/>
              <a:t>Des méthodes nouvelles</a:t>
            </a:r>
          </a:p>
        </p:txBody>
      </p:sp>
      <p:pic>
        <p:nvPicPr>
          <p:cNvPr id="5" name="Espace réservé du contenu 6">
            <a:extLst>
              <a:ext uri="{FF2B5EF4-FFF2-40B4-BE49-F238E27FC236}">
                <a16:creationId xmlns:a16="http://schemas.microsoft.com/office/drawing/2014/main" id="{D9766AAD-99CF-813D-C7CB-1012B8EA7C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063" y="1528051"/>
            <a:ext cx="4147595" cy="49680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B8C5917-BA5B-6CEA-90F7-AB6A751A4B42}"/>
              </a:ext>
            </a:extLst>
          </p:cNvPr>
          <p:cNvSpPr txBox="1"/>
          <p:nvPr/>
        </p:nvSpPr>
        <p:spPr>
          <a:xfrm>
            <a:off x="7831658" y="3086100"/>
            <a:ext cx="39031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Une équipe de choc</a:t>
            </a:r>
            <a:r>
              <a:rPr lang="fr-FR" dirty="0"/>
              <a:t>:</a:t>
            </a:r>
          </a:p>
          <a:p>
            <a:r>
              <a:rPr lang="fr-FR" sz="2400" dirty="0"/>
              <a:t>À gauche Charles Dullin à côté du Patron, assise à droite Suzanne Bing et au-dessus d’elle Louis Jouvet</a:t>
            </a:r>
          </a:p>
        </p:txBody>
      </p:sp>
    </p:spTree>
    <p:extLst>
      <p:ext uri="{BB962C8B-B14F-4D97-AF65-F5344CB8AC3E}">
        <p14:creationId xmlns:p14="http://schemas.microsoft.com/office/powerpoint/2010/main" val="21319579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D5C297-E838-15C2-A047-DFD240B570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7A805A-98BD-8B25-25ED-71F8D2EA91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14700" y="209549"/>
            <a:ext cx="7177087" cy="1181101"/>
          </a:xfrm>
        </p:spPr>
        <p:txBody>
          <a:bodyPr>
            <a:normAutofit/>
          </a:bodyPr>
          <a:lstStyle/>
          <a:p>
            <a:r>
              <a:rPr lang="fr-FR" sz="5400" dirty="0"/>
              <a:t>Premiers élèves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7E844C0-9CAB-F318-B6C4-4F1C0D573B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8371" y="209549"/>
            <a:ext cx="2176272" cy="610362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660E767-1E3F-E8DA-16DC-A902ABAC68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564" y="1390650"/>
            <a:ext cx="1358160" cy="4428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AF3A02E-4D89-3269-F8EE-9EE8121570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975" y="1821092"/>
            <a:ext cx="2434050" cy="32040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82912D10-2C79-D2E1-0DB1-18730A1CE06F}"/>
              </a:ext>
            </a:extLst>
          </p:cNvPr>
          <p:cNvSpPr txBox="1"/>
          <p:nvPr/>
        </p:nvSpPr>
        <p:spPr>
          <a:xfrm>
            <a:off x="2305050" y="6134100"/>
            <a:ext cx="1847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Charles Dullin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C5142CA-C9BD-0900-0F2D-E840D51CA331}"/>
              </a:ext>
            </a:extLst>
          </p:cNvPr>
          <p:cNvSpPr txBox="1"/>
          <p:nvPr/>
        </p:nvSpPr>
        <p:spPr>
          <a:xfrm>
            <a:off x="4878975" y="5162550"/>
            <a:ext cx="2434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/>
              <a:t>Suzanne Bing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7D5CCED-4956-7582-703D-14237266D0FB}"/>
              </a:ext>
            </a:extLst>
          </p:cNvPr>
          <p:cNvSpPr txBox="1"/>
          <p:nvPr/>
        </p:nvSpPr>
        <p:spPr>
          <a:xfrm>
            <a:off x="9403650" y="6400800"/>
            <a:ext cx="23006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Louis Jouvet</a:t>
            </a:r>
          </a:p>
        </p:txBody>
      </p:sp>
    </p:spTree>
    <p:extLst>
      <p:ext uri="{BB962C8B-B14F-4D97-AF65-F5344CB8AC3E}">
        <p14:creationId xmlns:p14="http://schemas.microsoft.com/office/powerpoint/2010/main" val="3765386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1EA226-01BD-D736-1325-9A30D4F650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EF0441-3992-BFD4-A700-76F0A31262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6424" y="411481"/>
            <a:ext cx="8791575" cy="1531620"/>
          </a:xfrm>
        </p:spPr>
        <p:txBody>
          <a:bodyPr>
            <a:normAutofit fontScale="90000"/>
          </a:bodyPr>
          <a:lstStyle/>
          <a:p>
            <a:r>
              <a:rPr lang="fr-FR" sz="5400" dirty="0"/>
              <a:t>1913: Appel du vieux colombier </a:t>
            </a:r>
          </a:p>
        </p:txBody>
      </p:sp>
      <p:pic>
        <p:nvPicPr>
          <p:cNvPr id="5" name="Espace réservé du contenu 3">
            <a:extLst>
              <a:ext uri="{FF2B5EF4-FFF2-40B4-BE49-F238E27FC236}">
                <a16:creationId xmlns:a16="http://schemas.microsoft.com/office/drawing/2014/main" id="{F2202524-937B-3970-DE02-72C55C6AD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774" y="1943101"/>
            <a:ext cx="3129248" cy="4248000"/>
          </a:xfrm>
          <a:prstGeom prst="rect">
            <a:avLst/>
          </a:prstGeom>
        </p:spPr>
      </p:pic>
      <p:sp>
        <p:nvSpPr>
          <p:cNvPr id="7" name="Sous-titre 2">
            <a:extLst>
              <a:ext uri="{FF2B5EF4-FFF2-40B4-BE49-F238E27FC236}">
                <a16:creationId xmlns:a16="http://schemas.microsoft.com/office/drawing/2014/main" id="{4CC042DC-2E63-FAF1-3B06-AE087D1DC8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76424" y="2414056"/>
            <a:ext cx="10068833" cy="4248000"/>
          </a:xfrm>
        </p:spPr>
        <p:txBody>
          <a:bodyPr>
            <a:normAutofit/>
          </a:bodyPr>
          <a:lstStyle/>
          <a:p>
            <a:pPr algn="r"/>
            <a:r>
              <a:rPr lang="fr-FR" sz="3600" dirty="0"/>
              <a:t>« pour l’œuvre nouvelle, </a:t>
            </a:r>
          </a:p>
          <a:p>
            <a:pPr algn="r"/>
            <a:r>
              <a:rPr lang="fr-FR" sz="3600" dirty="0"/>
              <a:t>qu’on nous laisse </a:t>
            </a:r>
          </a:p>
          <a:p>
            <a:pPr algn="r"/>
            <a:r>
              <a:rPr lang="fr-FR" sz="3600" dirty="0"/>
              <a:t>un tréteau nu »</a:t>
            </a:r>
          </a:p>
        </p:txBody>
      </p:sp>
    </p:spTree>
    <p:extLst>
      <p:ext uri="{BB962C8B-B14F-4D97-AF65-F5344CB8AC3E}">
        <p14:creationId xmlns:p14="http://schemas.microsoft.com/office/powerpoint/2010/main" val="15085203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8A91F0-9C4A-CACD-A7BA-D51899D8D3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D78F1F-3145-6DCC-5CC7-0828328490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6424" y="411481"/>
            <a:ext cx="8791575" cy="1531620"/>
          </a:xfrm>
        </p:spPr>
        <p:txBody>
          <a:bodyPr>
            <a:normAutofit fontScale="90000"/>
          </a:bodyPr>
          <a:lstStyle/>
          <a:p>
            <a:r>
              <a:rPr lang="fr-FR" sz="5400" dirty="0"/>
              <a:t>Première saison (1913-1914)</a:t>
            </a:r>
          </a:p>
        </p:txBody>
      </p:sp>
      <p:sp>
        <p:nvSpPr>
          <p:cNvPr id="7" name="Sous-titre 2">
            <a:extLst>
              <a:ext uri="{FF2B5EF4-FFF2-40B4-BE49-F238E27FC236}">
                <a16:creationId xmlns:a16="http://schemas.microsoft.com/office/drawing/2014/main" id="{CDA9059E-A6D8-1C37-E3E1-849ACD621A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76424" y="4914900"/>
            <a:ext cx="10068833" cy="1747156"/>
          </a:xfrm>
        </p:spPr>
        <p:txBody>
          <a:bodyPr>
            <a:normAutofit/>
          </a:bodyPr>
          <a:lstStyle/>
          <a:p>
            <a:pPr algn="r"/>
            <a:r>
              <a:rPr lang="fr-FR" sz="3600" dirty="0"/>
              <a:t> 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538DBB4-D8F8-C0FD-42E3-DDA7B893EE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626" y="2044478"/>
            <a:ext cx="7949950" cy="37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8733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823AFA-0BC4-7E08-FAD9-B5B253D92D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6E56A6-8321-E5DD-CD7D-7C03B03157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6424" y="411481"/>
            <a:ext cx="8791575" cy="1531620"/>
          </a:xfrm>
        </p:spPr>
        <p:txBody>
          <a:bodyPr>
            <a:normAutofit/>
          </a:bodyPr>
          <a:lstStyle/>
          <a:p>
            <a:r>
              <a:rPr lang="fr-FR" sz="5400" dirty="0"/>
              <a:t>La Guerre</a:t>
            </a:r>
          </a:p>
        </p:txBody>
      </p:sp>
      <p:sp>
        <p:nvSpPr>
          <p:cNvPr id="7" name="Sous-titre 2">
            <a:extLst>
              <a:ext uri="{FF2B5EF4-FFF2-40B4-BE49-F238E27FC236}">
                <a16:creationId xmlns:a16="http://schemas.microsoft.com/office/drawing/2014/main" id="{FA72EDEB-ED41-8499-0904-1D223A079D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76424" y="4914900"/>
            <a:ext cx="10068833" cy="1747156"/>
          </a:xfrm>
        </p:spPr>
        <p:txBody>
          <a:bodyPr>
            <a:normAutofit/>
          </a:bodyPr>
          <a:lstStyle/>
          <a:p>
            <a:pPr algn="r"/>
            <a:r>
              <a:rPr lang="fr-FR" sz="3600" dirty="0"/>
              <a:t>« 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AEB1C72-63B6-8FB8-4FDE-50F504C7FD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440" y="984880"/>
            <a:ext cx="2221717" cy="3456000"/>
          </a:xfrm>
          <a:prstGeom prst="rect">
            <a:avLst/>
          </a:prstGeom>
        </p:spPr>
      </p:pic>
      <p:sp>
        <p:nvSpPr>
          <p:cNvPr id="6" name="Sous-titre 2">
            <a:extLst>
              <a:ext uri="{FF2B5EF4-FFF2-40B4-BE49-F238E27FC236}">
                <a16:creationId xmlns:a16="http://schemas.microsoft.com/office/drawing/2014/main" id="{E5707C60-CE58-12A1-C845-3F51E9C54EFE}"/>
              </a:ext>
            </a:extLst>
          </p:cNvPr>
          <p:cNvSpPr txBox="1">
            <a:spLocks/>
          </p:cNvSpPr>
          <p:nvPr/>
        </p:nvSpPr>
        <p:spPr>
          <a:xfrm>
            <a:off x="1876424" y="1645920"/>
            <a:ext cx="10068833" cy="5016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200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600" dirty="0"/>
              <a:t>Correspondance </a:t>
            </a:r>
            <a:r>
              <a:rPr lang="fr-FR" sz="3600" dirty="0" err="1"/>
              <a:t>jouvet</a:t>
            </a:r>
            <a:r>
              <a:rPr lang="fr-FR" sz="3600" dirty="0"/>
              <a:t>/</a:t>
            </a:r>
          </a:p>
          <a:p>
            <a:r>
              <a:rPr lang="fr-FR" sz="3600" dirty="0"/>
              <a:t>Copeau: Ils inventent une</a:t>
            </a:r>
          </a:p>
          <a:p>
            <a:r>
              <a:rPr lang="fr-FR" sz="3600" dirty="0"/>
              <a:t>Nouvelle scénographie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F8683CC-6051-4116-3054-36B9283EAE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602" y="3978000"/>
            <a:ext cx="288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3306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33B5A1-2EAE-A405-33E1-58803D85BE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C3D35C-9290-18BB-966A-9C0E0FD4F6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6424" y="411481"/>
            <a:ext cx="8791575" cy="1531620"/>
          </a:xfrm>
        </p:spPr>
        <p:txBody>
          <a:bodyPr>
            <a:normAutofit fontScale="90000"/>
          </a:bodyPr>
          <a:lstStyle/>
          <a:p>
            <a:r>
              <a:rPr lang="fr-FR" sz="5400" dirty="0"/>
              <a:t>1917-1919 </a:t>
            </a:r>
            <a:br>
              <a:rPr lang="fr-FR" sz="5400" dirty="0"/>
            </a:br>
            <a:r>
              <a:rPr lang="fr-FR" sz="5400" dirty="0"/>
              <a:t>Tournée aux USA</a:t>
            </a:r>
          </a:p>
        </p:txBody>
      </p:sp>
      <p:sp>
        <p:nvSpPr>
          <p:cNvPr id="6" name="Sous-titre 2">
            <a:extLst>
              <a:ext uri="{FF2B5EF4-FFF2-40B4-BE49-F238E27FC236}">
                <a16:creationId xmlns:a16="http://schemas.microsoft.com/office/drawing/2014/main" id="{EF259BFB-1B4E-8103-1AE2-BA0F2FBEF39F}"/>
              </a:ext>
            </a:extLst>
          </p:cNvPr>
          <p:cNvSpPr txBox="1">
            <a:spLocks/>
          </p:cNvSpPr>
          <p:nvPr/>
        </p:nvSpPr>
        <p:spPr>
          <a:xfrm>
            <a:off x="1876424" y="2392680"/>
            <a:ext cx="10068833" cy="42693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200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600" dirty="0"/>
              <a:t>Garrick </a:t>
            </a:r>
            <a:r>
              <a:rPr lang="fr-FR" sz="3600" dirty="0" err="1"/>
              <a:t>theatre</a:t>
            </a:r>
            <a:endParaRPr lang="fr-FR" sz="3600" dirty="0"/>
          </a:p>
          <a:p>
            <a:r>
              <a:rPr lang="fr-FR" sz="3600" dirty="0"/>
              <a:t>-Suzanne laisse son fils </a:t>
            </a:r>
          </a:p>
          <a:p>
            <a:r>
              <a:rPr lang="fr-FR" sz="3600" dirty="0"/>
              <a:t>-Jouvet </a:t>
            </a:r>
            <a:r>
              <a:rPr lang="fr-FR" sz="3600" dirty="0" err="1"/>
              <a:t>demobilisé</a:t>
            </a:r>
            <a:endParaRPr lang="fr-FR" sz="3600" dirty="0"/>
          </a:p>
          <a:p>
            <a:r>
              <a:rPr lang="fr-FR" sz="3600" dirty="0"/>
              <a:t>-Dullin coincé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AB45F0A-44B3-7980-D529-384CD32614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564" y="908685"/>
            <a:ext cx="3067050" cy="378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62737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670</TotalTime>
  <Words>559</Words>
  <Application>Microsoft Office PowerPoint</Application>
  <PresentationFormat>Grand écran</PresentationFormat>
  <Paragraphs>123</Paragraphs>
  <Slides>35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35</vt:i4>
      </vt:variant>
    </vt:vector>
  </HeadingPairs>
  <TitlesOfParts>
    <vt:vector size="38" baseType="lpstr">
      <vt:lpstr>Arial</vt:lpstr>
      <vt:lpstr>Tw Cen MT</vt:lpstr>
      <vt:lpstr>Circuit</vt:lpstr>
      <vt:lpstr>Le Tréteau Nu</vt:lpstr>
      <vt:lpstr>Les précurseurs</vt:lpstr>
      <vt:lpstr>Jacques Copeau</vt:lpstr>
      <vt:lpstr>Des méthodes nouvelles</vt:lpstr>
      <vt:lpstr>Premiers élèves</vt:lpstr>
      <vt:lpstr>1913: Appel du vieux colombier </vt:lpstr>
      <vt:lpstr>Première saison (1913-1914)</vt:lpstr>
      <vt:lpstr>La Guerre</vt:lpstr>
      <vt:lpstr>1917-1919  Tournée aux USA</vt:lpstr>
      <vt:lpstr>1920 2e saison du vieux-colombier</vt:lpstr>
      <vt:lpstr>Dullin et Jouvet concurrents de copeau</vt:lpstr>
      <vt:lpstr>Le Cartel des quatre</vt:lpstr>
      <vt:lpstr>Charles Dullin (1885-1949)</vt:lpstr>
      <vt:lpstr>SES élèves</vt:lpstr>
      <vt:lpstr>SES élèves</vt:lpstr>
      <vt:lpstr>Georges Pitoeff (1884-1939)</vt:lpstr>
      <vt:lpstr>Fait Découvrir Pirandello</vt:lpstr>
      <vt:lpstr>Ludmilla,  actrice sublime</vt:lpstr>
      <vt:lpstr>GAston baty (1885-1952)</vt:lpstr>
      <vt:lpstr>Louis Jouvet  (1884-1939)</vt:lpstr>
      <vt:lpstr>GIRAUDOUX  L’auteur frère</vt:lpstr>
      <vt:lpstr>Auteurs contemporains </vt:lpstr>
      <vt:lpstr>Christian Bérard  décorateur</vt:lpstr>
      <vt:lpstr>Théâtre de l’Athénée  la maison mère</vt:lpstr>
      <vt:lpstr>Prof au Conservatoire la revanche</vt:lpstr>
      <vt:lpstr>ELVIRE-JOUVET 40 (1986)</vt:lpstr>
      <vt:lpstr>Ses amoureuses </vt:lpstr>
      <vt:lpstr>1936: Les mousquetaires  à la comédie française </vt:lpstr>
      <vt:lpstr>AU cinéma </vt:lpstr>
      <vt:lpstr>Présentation PowerPoint</vt:lpstr>
      <vt:lpstr>1940: Jouvet refuse la comédie française, copeau accepte</vt:lpstr>
      <vt:lpstr>Retour en 1945</vt:lpstr>
      <vt:lpstr>Son Obsession: Molière</vt:lpstr>
      <vt:lpstr>1950: TARTUFFE</vt:lpstr>
      <vt:lpstr>1951: tournée aux USA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Gaëlle ABOUT</dc:creator>
  <cp:lastModifiedBy>Gaëlle ABOUT</cp:lastModifiedBy>
  <cp:revision>11</cp:revision>
  <dcterms:created xsi:type="dcterms:W3CDTF">2026-01-04T10:39:42Z</dcterms:created>
  <dcterms:modified xsi:type="dcterms:W3CDTF">2026-01-14T14:22:47Z</dcterms:modified>
</cp:coreProperties>
</file>